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256" r:id="rId2"/>
    <p:sldId id="305" r:id="rId3"/>
    <p:sldId id="290" r:id="rId4"/>
    <p:sldId id="262" r:id="rId5"/>
    <p:sldId id="261" r:id="rId6"/>
    <p:sldId id="306" r:id="rId7"/>
    <p:sldId id="263" r:id="rId8"/>
    <p:sldId id="298" r:id="rId9"/>
    <p:sldId id="292" r:id="rId10"/>
    <p:sldId id="293" r:id="rId11"/>
    <p:sldId id="300" r:id="rId12"/>
    <p:sldId id="259" r:id="rId13"/>
    <p:sldId id="260" r:id="rId14"/>
    <p:sldId id="267" r:id="rId15"/>
    <p:sldId id="291" r:id="rId16"/>
    <p:sldId id="304" r:id="rId17"/>
    <p:sldId id="301" r:id="rId18"/>
    <p:sldId id="302" r:id="rId19"/>
    <p:sldId id="271" r:id="rId20"/>
    <p:sldId id="294" r:id="rId21"/>
    <p:sldId id="296" r:id="rId22"/>
    <p:sldId id="295" r:id="rId23"/>
    <p:sldId id="308" r:id="rId24"/>
    <p:sldId id="309" r:id="rId25"/>
    <p:sldId id="310" r:id="rId26"/>
    <p:sldId id="312" r:id="rId27"/>
    <p:sldId id="289" r:id="rId28"/>
    <p:sldId id="323" r:id="rId29"/>
    <p:sldId id="313" r:id="rId30"/>
    <p:sldId id="311" r:id="rId31"/>
    <p:sldId id="268" r:id="rId32"/>
    <p:sldId id="273" r:id="rId33"/>
    <p:sldId id="270" r:id="rId34"/>
    <p:sldId id="274" r:id="rId35"/>
    <p:sldId id="275" r:id="rId36"/>
    <p:sldId id="279" r:id="rId37"/>
    <p:sldId id="319" r:id="rId38"/>
    <p:sldId id="320" r:id="rId39"/>
    <p:sldId id="321" r:id="rId40"/>
    <p:sldId id="322" r:id="rId41"/>
    <p:sldId id="276" r:id="rId42"/>
    <p:sldId id="288" r:id="rId43"/>
  </p:sldIdLst>
  <p:sldSz cx="12192000" cy="6858000"/>
  <p:notesSz cx="7315200" cy="96012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17" autoAdjust="0"/>
    <p:restoredTop sz="94682"/>
  </p:normalViewPr>
  <p:slideViewPr>
    <p:cSldViewPr>
      <p:cViewPr varScale="1">
        <p:scale>
          <a:sx n="93" d="100"/>
          <a:sy n="93" d="100"/>
        </p:scale>
        <p:origin x="288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427" y="1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r">
              <a:defRPr sz="1200"/>
            </a:lvl1pPr>
          </a:lstStyle>
          <a:p>
            <a:fld id="{2E4E9E7B-22FA-4F77-9E3F-4C364CF1AA7B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73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427" y="9120173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r">
              <a:defRPr sz="1200"/>
            </a:lvl1pPr>
          </a:lstStyle>
          <a:p>
            <a:fld id="{77817DEC-EAEE-4993-ACC7-99483F7B847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80272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9" y="1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r">
              <a:defRPr sz="1300"/>
            </a:lvl1pPr>
          </a:lstStyle>
          <a:p>
            <a:fld id="{5CBA4764-61D2-4869-B7B4-84F60F6ACB8F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00" tIns="47850" rIns="95700" bIns="4785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vert="horz" lIns="95700" tIns="47850" rIns="95700" bIns="4785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475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9" y="9119475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r">
              <a:defRPr sz="1300"/>
            </a:lvl1pPr>
          </a:lstStyle>
          <a:p>
            <a:fld id="{A9D25B2B-AED8-485A-BC24-AD295B7778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015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7200" y="720725"/>
            <a:ext cx="6400800" cy="36004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3633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B3F21F-E1AB-4016-8929-ACD375C6AC6F}" type="slidenum">
              <a:rPr lang="en-US" altLang="nl-NL"/>
              <a:pPr/>
              <a:t>32</a:t>
            </a:fld>
            <a:endParaRPr lang="en-US" altLang="nl-NL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nl-NL" altLang="nl-NL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0142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3804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68222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585" y="304800"/>
            <a:ext cx="9518649" cy="1066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331384" y="1676400"/>
            <a:ext cx="4679949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4533" y="1676400"/>
            <a:ext cx="4682067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52093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01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669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5408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1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239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467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631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6825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9EC29-17F5-4362-9B3B-700B9E069DDE}" type="datetimeFigureOut">
              <a:rPr lang="nl-NL" smtClean="0"/>
              <a:t>18-9-2023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2367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2C0E2DF-4049-4726-907E-654A12765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-33554"/>
            <a:ext cx="7086600" cy="68690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214785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B050"/>
                </a:solidFill>
              </a:rPr>
              <a:t>Survey Data analysis</a:t>
            </a:r>
            <a:br>
              <a:rPr lang="en-US" dirty="0">
                <a:solidFill>
                  <a:srgbClr val="00B050"/>
                </a:solidFill>
              </a:rPr>
            </a:br>
            <a:r>
              <a:rPr lang="en-US" dirty="0">
                <a:solidFill>
                  <a:srgbClr val="00B050"/>
                </a:solidFill>
              </a:rPr>
              <a:t>week 3 </a:t>
            </a:r>
            <a:br>
              <a:rPr lang="en-US" dirty="0">
                <a:solidFill>
                  <a:srgbClr val="00B050"/>
                </a:solidFill>
              </a:rPr>
            </a:br>
            <a:br>
              <a:rPr lang="en-US" dirty="0">
                <a:solidFill>
                  <a:srgbClr val="00B050"/>
                </a:solidFill>
              </a:rPr>
            </a:br>
            <a:r>
              <a:rPr lang="en-US" dirty="0">
                <a:solidFill>
                  <a:srgbClr val="00B050"/>
                </a:solidFill>
              </a:rPr>
              <a:t>Simple Random Sampling</a:t>
            </a:r>
            <a:endParaRPr lang="nl-NL" dirty="0">
              <a:solidFill>
                <a:srgbClr val="00B05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nl-NL" dirty="0">
                <a:solidFill>
                  <a:srgbClr val="00B050"/>
                </a:solidFill>
              </a:rPr>
              <a:t>© Peter </a:t>
            </a:r>
            <a:r>
              <a:rPr lang="nl-NL" dirty="0" err="1">
                <a:solidFill>
                  <a:srgbClr val="00B050"/>
                </a:solidFill>
              </a:rPr>
              <a:t>Lugtig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13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what’s the fuss – </a:t>
            </a:r>
            <a:r>
              <a:rPr lang="en-US" dirty="0">
                <a:solidFill>
                  <a:srgbClr val="FF0000"/>
                </a:solidFill>
              </a:rPr>
              <a:t>variance of estimator</a:t>
            </a:r>
            <a:endParaRPr lang="nl-NL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Extreme case: select 52 of 52 cards</a:t>
            </a:r>
          </a:p>
          <a:p>
            <a:pPr lvl="1"/>
            <a:r>
              <a:rPr lang="en-US" dirty="0"/>
              <a:t>Expected value: 13 Spades in both</a:t>
            </a:r>
          </a:p>
          <a:p>
            <a:pPr lvl="1"/>
            <a:r>
              <a:rPr lang="en-US" dirty="0"/>
              <a:t>Variance SRSWOR estimator: 0</a:t>
            </a:r>
          </a:p>
          <a:p>
            <a:pPr lvl="2"/>
            <a:r>
              <a:rPr lang="en-US" dirty="0"/>
              <a:t>Repeating it a 1000 times -&gt; always 13 spades</a:t>
            </a:r>
          </a:p>
          <a:p>
            <a:pPr lvl="2"/>
            <a:r>
              <a:rPr lang="en-US" dirty="0"/>
              <a:t>This method needs correction -&gt; without it is </a:t>
            </a:r>
            <a:r>
              <a:rPr lang="en-US" dirty="0">
                <a:solidFill>
                  <a:srgbClr val="FF0000"/>
                </a:solidFill>
              </a:rPr>
              <a:t>biased</a:t>
            </a:r>
          </a:p>
          <a:p>
            <a:pPr lvl="1"/>
            <a:r>
              <a:rPr lang="en-US" dirty="0"/>
              <a:t>Variance SRS(WR) estimator: </a:t>
            </a:r>
            <a:r>
              <a:rPr lang="en-US" dirty="0">
                <a:solidFill>
                  <a:srgbClr val="FF0000"/>
                </a:solidFill>
              </a:rPr>
              <a:t>9.48</a:t>
            </a:r>
          </a:p>
          <a:p>
            <a:pPr lvl="2"/>
            <a:r>
              <a:rPr lang="en-US" dirty="0"/>
              <a:t>Repeating it a 1000 times -&gt; variation</a:t>
            </a:r>
          </a:p>
          <a:p>
            <a:r>
              <a:rPr lang="en-US" dirty="0"/>
              <a:t>Difference in variance is larger when a larger proportion of population is sampled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5711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62501-114B-4678-88A5-C1D9B373E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Estimators 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EDF8C-6E3D-48A9-B0F8-E0BD15018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If we repeat a study n times (say 10000 times), we can investigate:</a:t>
            </a:r>
          </a:p>
          <a:p>
            <a:pPr lvl="1"/>
            <a:r>
              <a:rPr lang="en-US" dirty="0"/>
              <a:t>Bias: is the mean/variance/etc. correctly estimated in the long run?</a:t>
            </a:r>
          </a:p>
          <a:p>
            <a:pPr lvl="2"/>
            <a:r>
              <a:rPr lang="en-US" dirty="0"/>
              <a:t>Do we get p=.25 for spades on average?</a:t>
            </a:r>
          </a:p>
          <a:p>
            <a:pPr lvl="1"/>
            <a:r>
              <a:rPr lang="en-US" dirty="0"/>
              <a:t>Variance of estimator (precision)</a:t>
            </a:r>
          </a:p>
          <a:p>
            <a:pPr lvl="2"/>
            <a:r>
              <a:rPr lang="en-US" dirty="0"/>
              <a:t>How much variation is there in the mean?</a:t>
            </a:r>
          </a:p>
          <a:p>
            <a:pPr lvl="2"/>
            <a:r>
              <a:rPr lang="en-US" dirty="0"/>
              <a:t>In reality we take just 1 sample!</a:t>
            </a:r>
          </a:p>
          <a:p>
            <a:pPr lvl="1"/>
            <a:r>
              <a:rPr lang="en-US" dirty="0"/>
              <a:t>Consistent: does it work across all situations?</a:t>
            </a:r>
          </a:p>
          <a:p>
            <a:pPr lvl="2"/>
            <a:r>
              <a:rPr lang="en-US" dirty="0"/>
              <a:t>Different kinds of data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Mean Square Error = bias</a:t>
            </a:r>
            <a:r>
              <a:rPr lang="en-US" baseline="30000" dirty="0">
                <a:solidFill>
                  <a:srgbClr val="FF0000"/>
                </a:solidFill>
              </a:rPr>
              <a:t>2 </a:t>
            </a:r>
            <a:r>
              <a:rPr lang="en-US" dirty="0">
                <a:solidFill>
                  <a:srgbClr val="FF0000"/>
                </a:solidFill>
              </a:rPr>
              <a:t>+ variance</a:t>
            </a:r>
          </a:p>
          <a:p>
            <a:r>
              <a:rPr lang="en-US" dirty="0"/>
              <a:t>A good estimator often minimizes MSE</a:t>
            </a:r>
          </a:p>
        </p:txBody>
      </p:sp>
    </p:spTree>
    <p:extLst>
      <p:ext uri="{BB962C8B-B14F-4D97-AF65-F5344CB8AC3E}">
        <p14:creationId xmlns:p14="http://schemas.microsoft.com/office/powerpoint/2010/main" val="1238595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 SRSWOR (without)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514350" indent="-514350">
                  <a:buAutoNum type="arabicPeriod"/>
                </a:pPr>
                <a:r>
                  <a:rPr lang="en-US" dirty="0"/>
                  <a:t>Mean under Simple Random Sampling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dirty="0"/>
                  <a:t> </a:t>
                </a:r>
              </a:p>
              <a:p>
                <a:pPr marL="514350" indent="-514350">
                  <a:buAutoNum type="arabicPeriod"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2. Variance of the SRS mean estimate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𝑣𝑎𝑟</m:t>
                    </m:r>
                  </m:oMath>
                </a14:m>
                <a:r>
                  <a:rPr lang="nl-NL" dirty="0"/>
                  <a:t>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) = (1- f)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nl-NL" dirty="0"/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nl-NL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</m:oMath>
                </a14:m>
                <a:r>
                  <a:rPr lang="nl-NL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nl-NL" i="1" dirty="0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</m:e>
                    </m:nary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nl-NL" dirty="0"/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nl-NL" dirty="0"/>
                  <a:t>)</a:t>
                </a:r>
                <a:r>
                  <a:rPr lang="nl-NL" baseline="30000" dirty="0"/>
                  <a:t>2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926" t="-2156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D88E6FA1-5808-4CB0-82A0-DB4C8B623705}"/>
              </a:ext>
            </a:extLst>
          </p:cNvPr>
          <p:cNvSpPr txBox="1"/>
          <p:nvPr/>
        </p:nvSpPr>
        <p:spPr>
          <a:xfrm>
            <a:off x="6744072" y="4405740"/>
            <a:ext cx="3312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Correction 1: </a:t>
            </a:r>
            <a:r>
              <a:rPr lang="en-US" sz="2400" dirty="0" err="1">
                <a:solidFill>
                  <a:srgbClr val="FF0000"/>
                </a:solidFill>
              </a:rPr>
              <a:t>fpc</a:t>
            </a:r>
            <a:r>
              <a:rPr lang="en-US" sz="2400" dirty="0">
                <a:solidFill>
                  <a:srgbClr val="FF0000"/>
                </a:solidFill>
              </a:rPr>
              <a:t> (1-f)</a:t>
            </a:r>
            <a:endParaRPr lang="nl-NL" sz="2400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08862A-07EF-4D25-B649-F9EB1897AB07}"/>
              </a:ext>
            </a:extLst>
          </p:cNvPr>
          <p:cNvCxnSpPr>
            <a:cxnSpLocks/>
          </p:cNvCxnSpPr>
          <p:nvPr/>
        </p:nvCxnSpPr>
        <p:spPr>
          <a:xfrm flipH="1" flipV="1">
            <a:off x="4902742" y="4604861"/>
            <a:ext cx="1841330" cy="31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05B485D-CB90-47C9-AF37-99EFF1EA1048}"/>
              </a:ext>
            </a:extLst>
          </p:cNvPr>
          <p:cNvSpPr txBox="1"/>
          <p:nvPr/>
        </p:nvSpPr>
        <p:spPr>
          <a:xfrm>
            <a:off x="6744072" y="5128286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Correction 2: Divide by n-1</a:t>
            </a:r>
            <a:endParaRPr lang="nl-NL" sz="2400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1265B7-DF94-42D3-A9E9-74169B888E2F}"/>
              </a:ext>
            </a:extLst>
          </p:cNvPr>
          <p:cNvCxnSpPr>
            <a:cxnSpLocks/>
          </p:cNvCxnSpPr>
          <p:nvPr/>
        </p:nvCxnSpPr>
        <p:spPr>
          <a:xfrm flipH="1">
            <a:off x="5355356" y="5359119"/>
            <a:ext cx="1388717" cy="186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2C66123-3725-460F-849F-BA95691055DE}"/>
                  </a:ext>
                </a:extLst>
              </p:cNvPr>
              <p:cNvSpPr txBox="1"/>
              <p:nvPr/>
            </p:nvSpPr>
            <p:spPr>
              <a:xfrm>
                <a:off x="1775520" y="6237312"/>
                <a:ext cx="87849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n = sample size,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= variance in sample</a:t>
                </a:r>
                <a:endParaRPr lang="nl-NL" dirty="0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2C66123-3725-460F-849F-BA95691055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5520" y="6237312"/>
                <a:ext cx="8784976" cy="369332"/>
              </a:xfrm>
              <a:prstGeom prst="rect">
                <a:avLst/>
              </a:prstGeom>
              <a:blipFill>
                <a:blip r:embed="rId3"/>
                <a:stretch>
                  <a:fillRect l="-555" t="-8197" b="-24590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58101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 we compute se in SRSWOR ?</a:t>
            </a:r>
            <a:endParaRPr lang="nl-NL" dirty="0"/>
          </a:p>
        </p:txBody>
      </p:sp>
      <p:sp>
        <p:nvSpPr>
          <p:cNvPr id="4" name="TextBox 3"/>
          <p:cNvSpPr txBox="1"/>
          <p:nvPr/>
        </p:nvSpPr>
        <p:spPr>
          <a:xfrm>
            <a:off x="1775520" y="6237312"/>
            <a:ext cx="878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 = standard error, n = sample size, s=standard deviation in sample</a:t>
            </a:r>
            <a:endParaRPr lang="nl-N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A28B8F99-ACAE-4063-A0F4-269544C3E20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52638" y="1565276"/>
                <a:ext cx="8229600" cy="4525963"/>
              </a:xfrm>
            </p:spPr>
            <p:txBody>
              <a:bodyPr>
                <a:normAutofit fontScale="92500" lnSpcReduction="20000"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Mean under Simple Random Sampling</a:t>
                </a:r>
              </a:p>
              <a:p>
                <a:pPr marL="0" indent="0">
                  <a:buNone/>
                </a:pPr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	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 </a:t>
                </a:r>
              </a:p>
              <a:p>
                <a:pPr marL="0" indent="0">
                  <a:buNone/>
                </a:pPr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2. Variance of the SRS mean estimate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>
                            <a:lumMod val="50000"/>
                          </a:schemeClr>
                        </a:solidFill>
                        <a:latin typeface="Cambria Math" panose="02040503050406030204" pitchFamily="18" charset="0"/>
                      </a:rPr>
                      <m:t>𝑣𝑎𝑟</m:t>
                    </m:r>
                  </m:oMath>
                </a14:m>
                <a:r>
                  <a:rPr lang="nl-NL" dirty="0">
                    <a:solidFill>
                      <a:schemeClr val="bg1">
                        <a:lumMod val="50000"/>
                      </a:schemeClr>
                    </a:solidFill>
                  </a:rPr>
                  <a:t>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) = (1- f)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bg1">
                                    <a:lumMod val="5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</m:oMath>
                </a14:m>
                <a:endParaRPr lang="nl-NL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nl-NL" dirty="0">
                    <a:solidFill>
                      <a:schemeClr val="bg1">
                        <a:lumMod val="50000"/>
                      </a:schemeClr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nl-NL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</m:oMath>
                </a14:m>
                <a:r>
                  <a:rPr lang="nl-NL" dirty="0">
                    <a:solidFill>
                      <a:schemeClr val="bg1">
                        <a:lumMod val="5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nl-NL" i="1" dirty="0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dirty="0" smtClean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</m:e>
                    </m:nary>
                  </m:oMath>
                </a14:m>
                <a:r>
                  <a:rPr lang="en-US" dirty="0">
                    <a:solidFill>
                      <a:schemeClr val="bg1">
                        <a:lumMod val="50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nl-NL" dirty="0">
                    <a:solidFill>
                      <a:schemeClr val="bg1">
                        <a:lumMod val="50000"/>
                      </a:schemeClr>
                    </a:solidFill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nl-NL" dirty="0">
                    <a:solidFill>
                      <a:schemeClr val="bg1">
                        <a:lumMod val="50000"/>
                      </a:schemeClr>
                    </a:solidFill>
                  </a:rPr>
                  <a:t>)</a:t>
                </a:r>
                <a:r>
                  <a:rPr lang="nl-NL" baseline="30000" dirty="0">
                    <a:solidFill>
                      <a:schemeClr val="bg1">
                        <a:lumMod val="50000"/>
                      </a:schemeClr>
                    </a:solidFill>
                  </a:rPr>
                  <a:t>2</a:t>
                </a:r>
                <a:endParaRPr lang="nl-NL" sz="4000" baseline="30000" dirty="0">
                  <a:solidFill>
                    <a:schemeClr val="bg1">
                      <a:lumMod val="50000"/>
                    </a:schemeClr>
                  </a:solidFill>
                </a:endParaRPr>
              </a:p>
              <a:p>
                <a:pPr marL="57150" indent="0">
                  <a:buNone/>
                </a:pPr>
                <a:endParaRPr lang="nl-NL" sz="4000" baseline="30000" dirty="0"/>
              </a:p>
              <a:p>
                <a:pPr marL="57150" indent="0">
                  <a:buNone/>
                </a:pPr>
                <a:r>
                  <a:rPr lang="nl-NL" dirty="0"/>
                  <a:t>3. Standard error of </a:t>
                </a:r>
                <a:r>
                  <a:rPr lang="nl-NL" dirty="0" err="1"/>
                  <a:t>the</a:t>
                </a:r>
                <a:r>
                  <a:rPr lang="nl-NL" dirty="0"/>
                  <a:t> </a:t>
                </a:r>
                <a:r>
                  <a:rPr lang="nl-NL" dirty="0" err="1"/>
                  <a:t>mean</a:t>
                </a:r>
                <a:r>
                  <a:rPr lang="nl-NL" dirty="0"/>
                  <a:t> </a:t>
                </a:r>
              </a:p>
              <a:p>
                <a:pPr marL="57150" indent="0">
                  <a:buNone/>
                </a:pPr>
                <a:r>
                  <a:rPr lang="nl-NL" sz="2800" dirty="0"/>
                  <a:t>	Se 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sz="2800" dirty="0"/>
                  <a:t>)</a:t>
                </a:r>
                <a14:m>
                  <m:oMath xmlns:m="http://schemas.openxmlformats.org/officeDocument/2006/math">
                    <m:r>
                      <a:rPr lang="en-US" sz="280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𝑣𝑎𝑟</m:t>
                        </m:r>
                        <m:r>
                          <m:rPr>
                            <m:nor/>
                          </m:rPr>
                          <a:rPr lang="nl-NL" sz="2800" dirty="0"/>
                          <m:t>(</m:t>
                        </m:r>
                        <m:acc>
                          <m:accPr>
                            <m:chr m:val="̅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  <m:r>
                          <m:rPr>
                            <m:nor/>
                          </m:rPr>
                          <a:rPr lang="en-US" sz="2800" dirty="0"/>
                          <m:t>)</m:t>
                        </m:r>
                      </m:e>
                    </m:rad>
                    <m:r>
                      <a:rPr lang="en-US" sz="2800">
                        <a:latin typeface="Cambria Math" panose="02040503050406030204" pitchFamily="18" charset="0"/>
                      </a:rPr>
                      <m:t>= </m:t>
                    </m:r>
                    <m:rad>
                      <m:radPr>
                        <m:degHide m:val="on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rad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𝑠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r>
                  <a:rPr lang="nl-NL" sz="4000" baseline="30000" dirty="0"/>
                  <a:t>	</a:t>
                </a:r>
              </a:p>
            </p:txBody>
          </p:sp>
        </mc:Choice>
        <mc:Fallback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A28B8F99-ACAE-4063-A0F4-269544C3E20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52638" y="1565276"/>
                <a:ext cx="8229600" cy="4525963"/>
              </a:xfrm>
              <a:blipFill>
                <a:blip r:embed="rId2"/>
                <a:stretch>
                  <a:fillRect l="-1778" t="-3639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00894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Intermezzo 1: </a:t>
            </a:r>
            <a:r>
              <a:rPr lang="en-US" dirty="0" err="1"/>
              <a:t>Fpc</a:t>
            </a:r>
            <a:r>
              <a:rPr lang="en-US" dirty="0"/>
              <a:t> in practice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Fpc</a:t>
            </a:r>
            <a:r>
              <a:rPr lang="en-US" dirty="0"/>
              <a:t> = (1-f) = (1-n/N) or (N-n)/N</a:t>
            </a:r>
          </a:p>
          <a:p>
            <a:pPr lvl="1"/>
            <a:r>
              <a:rPr lang="en-US" dirty="0"/>
              <a:t>In SRSWOR, correction</a:t>
            </a:r>
          </a:p>
          <a:p>
            <a:r>
              <a:rPr lang="en-US" dirty="0"/>
              <a:t> </a:t>
            </a:r>
            <a:r>
              <a:rPr lang="en-US" dirty="0" err="1"/>
              <a:t>fpc</a:t>
            </a:r>
            <a:r>
              <a:rPr lang="en-US" dirty="0"/>
              <a:t> approaches 1 when n/N small</a:t>
            </a:r>
          </a:p>
          <a:p>
            <a:pPr lvl="1"/>
            <a:r>
              <a:rPr lang="en-US" dirty="0"/>
              <a:t> when sample of 1.000 people in the Netherlands is drawn:</a:t>
            </a:r>
          </a:p>
          <a:p>
            <a:pPr lvl="1"/>
            <a:r>
              <a:rPr lang="en-US" sz="2400" dirty="0" err="1"/>
              <a:t>Fpc</a:t>
            </a:r>
            <a:r>
              <a:rPr lang="en-US" sz="2400" dirty="0"/>
              <a:t> = 1 – 1.000/17.000.000 = 1 – 0,00058 = </a:t>
            </a:r>
            <a:r>
              <a:rPr lang="en-US" sz="2400" dirty="0">
                <a:solidFill>
                  <a:srgbClr val="FF0000"/>
                </a:solidFill>
              </a:rPr>
              <a:t>0,99942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When sampling fraction n/N &lt; .05, ignore FPC</a:t>
            </a:r>
          </a:p>
          <a:p>
            <a:pPr lvl="1"/>
            <a:r>
              <a:rPr lang="en-US" dirty="0"/>
              <a:t>We assume a infinite population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80537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Intermezzo 2: (n-1) or n?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981200" y="1556793"/>
                <a:ext cx="8686800" cy="4525963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Bessel’s correction for variance: Divide by n-1 when you calculate variances (or se) using sample data</a:t>
                </a:r>
              </a:p>
              <a:p>
                <a:r>
                  <a:rPr lang="en-US" dirty="0"/>
                  <a:t>Why?</a:t>
                </a:r>
              </a:p>
              <a:p>
                <a:pPr lvl="1">
                  <a:buFontTx/>
                  <a:buChar char="-"/>
                </a:pPr>
                <a:r>
                  <a:rPr lang="en-US" dirty="0"/>
                  <a:t>Ideal:	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baseline="30000" dirty="0"/>
                  <a:t>2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nl-NL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m:t> = </m:t>
                    </m:r>
                    <m:f>
                      <m:fPr>
                        <m:ctrlPr>
                          <a:rPr lang="nl-NL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r>
                      <m:rPr>
                        <m:nor/>
                      </m:rPr>
                      <a:rPr lang="nl-NL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m:t> 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nl-NL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</m:e>
                    </m:nary>
                    <m:sSub>
                      <m:sSubPr>
                        <m:ctrlP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nl-NL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m:t> −</m:t>
                    </m:r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nl-NL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m:t>)</m:t>
                    </m:r>
                    <m:r>
                      <m:rPr>
                        <m:nor/>
                      </m:rPr>
                      <a:rPr lang="nl-NL" baseline="30000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m:t>2</m:t>
                    </m:r>
                  </m:oMath>
                </a14:m>
                <a:endParaRPr lang="en-US" baseline="30000" dirty="0"/>
              </a:p>
              <a:p>
                <a:pPr lvl="1">
                  <a:buFontTx/>
                  <a:buChar char="-"/>
                </a:pPr>
                <a:r>
                  <a:rPr lang="en-US" dirty="0"/>
                  <a:t>In practice: 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bar>
                          <m:barPr>
                            <m:pos m:val="top"/>
                            <m:ctrlP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barPr>
                          <m:e>
                            <m:r>
                              <a:rPr lang="en-US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ba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baseline="30000" dirty="0"/>
                  <a:t>2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nl-NL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m:t> = </m:t>
                    </m:r>
                    <m:f>
                      <m:fPr>
                        <m:ctrlPr>
                          <a:rPr lang="nl-NL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den>
                    </m:f>
                    <m:r>
                      <m:rPr>
                        <m:nor/>
                      </m:rPr>
                      <a:rPr lang="nl-NL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m:t> 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nl-NL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i="1" dirty="0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</m:e>
                    </m:nary>
                    <m:sSub>
                      <m:sSubPr>
                        <m:ctrlP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nl-NL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m:t> − </m:t>
                    </m:r>
                    <m:acc>
                      <m:accPr>
                        <m:chr m:val="̅"/>
                        <m:ctrlP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solidFill>
                              <a:schemeClr val="bg1">
                                <a:lumMod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m:rPr>
                        <m:nor/>
                      </m:rPr>
                      <a:rPr lang="nl-NL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m:t>)</m:t>
                    </m:r>
                    <m:r>
                      <m:rPr>
                        <m:nor/>
                      </m:rPr>
                      <a:rPr lang="nl-NL" baseline="30000" dirty="0">
                        <a:solidFill>
                          <a:schemeClr val="bg1">
                            <a:lumMod val="50000"/>
                          </a:schemeClr>
                        </a:solidFill>
                      </a:rPr>
                      <m:t>2</m:t>
                    </m:r>
                  </m:oMath>
                </a14:m>
                <a:endParaRPr lang="en-US" dirty="0"/>
              </a:p>
              <a:p>
                <a:pPr lvl="1">
                  <a:buFontTx/>
                  <a:buChar char="-"/>
                </a:pPr>
                <a:endParaRPr lang="en-US" dirty="0"/>
              </a:p>
              <a:p>
                <a:pPr lvl="1">
                  <a:buFontTx/>
                  <a:buChar char="-"/>
                </a:pPr>
                <a:r>
                  <a:rPr lang="en-US" dirty="0"/>
                  <a:t>The sample mean is always a bit biased</a:t>
                </a:r>
              </a:p>
              <a:p>
                <a:pPr lvl="1">
                  <a:buFontTx/>
                  <a:buChar char="-"/>
                </a:pPr>
                <a:r>
                  <a:rPr lang="en-US" dirty="0"/>
                  <a:t>the sum of squares is </a:t>
                </a:r>
                <a:r>
                  <a:rPr lang="en-US" dirty="0">
                    <a:solidFill>
                      <a:srgbClr val="FF0000"/>
                    </a:solidFill>
                  </a:rPr>
                  <a:t>smaller </a:t>
                </a:r>
                <a:r>
                  <a:rPr lang="en-US" dirty="0"/>
                  <a:t>than it should be</a:t>
                </a:r>
              </a:p>
              <a:p>
                <a:pPr>
                  <a:buFontTx/>
                  <a:buChar char="-"/>
                </a:pPr>
                <a:r>
                  <a:rPr lang="en-US" dirty="0"/>
                  <a:t>Divide by n-1  in denominator to adjust</a:t>
                </a:r>
              </a:p>
              <a:p>
                <a:pPr>
                  <a:buFontTx/>
                  <a:buChar char="-"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81200" y="1556793"/>
                <a:ext cx="8686800" cy="4525963"/>
              </a:xfrm>
              <a:blipFill>
                <a:blip r:embed="rId3"/>
                <a:stretch>
                  <a:fillRect l="-1684" t="-2692" b="-296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3BDE246-E1B6-43C9-A180-332443E33F41}"/>
                  </a:ext>
                </a:extLst>
              </p:cNvPr>
              <p:cNvSpPr txBox="1"/>
              <p:nvPr/>
            </p:nvSpPr>
            <p:spPr>
              <a:xfrm>
                <a:off x="1873431" y="6398696"/>
                <a:ext cx="87849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population</m:t>
                      </m:r>
                      <m: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mean</m:t>
                      </m:r>
                    </m:oMath>
                  </m:oMathPara>
                </a14:m>
                <a:endParaRPr lang="nl-NL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3BDE246-E1B6-43C9-A180-332443E33F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73431" y="6398696"/>
                <a:ext cx="8784976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96710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279576" y="44624"/>
            <a:ext cx="8229600" cy="1143000"/>
          </a:xfrm>
        </p:spPr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smaller?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981200" y="1600201"/>
            <a:ext cx="54232368" cy="32739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Sum of squares is too </a:t>
            </a:r>
            <a:r>
              <a:rPr lang="en-US" dirty="0">
                <a:solidFill>
                  <a:srgbClr val="FF0000"/>
                </a:solidFill>
              </a:rPr>
              <a:t>small</a:t>
            </a:r>
            <a:r>
              <a:rPr lang="en-US" dirty="0"/>
              <a:t> when using a sample</a:t>
            </a:r>
          </a:p>
          <a:p>
            <a:r>
              <a:rPr lang="en-US" dirty="0"/>
              <a:t>Why? Here is what we would like</a:t>
            </a:r>
          </a:p>
          <a:p>
            <a:pPr lvl="1">
              <a:buFontTx/>
              <a:buChar char="-"/>
            </a:pPr>
            <a14:m xmlns:a14="http://schemas.microsoft.com/office/drawing/2010/main">
              <m:oMath xmlns:m="http://schemas.openxmlformats.org/officeDocument/2006/math">
                <m:nary>
                  <m:naryPr>
                    <m:chr m:val="∑"/>
                    <m:subHide m:val="on"/>
                    <m:supHide m:val="on"/>
                    <m:ctrlPr>
                      <a:rPr lang="en-US" i="1">
                        <a:latin typeface="Cambria Math" panose="02040503050406030204" pitchFamily="18" charset="0"/>
                      </a:rPr>
                    </m:ctrlPr>
                  </m:naryPr>
                  <m:sub/>
                  <m:sup/>
                  <m:e>
                    <m:r>
                      <a:rPr lang="en-US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bar>
                      <m:barPr>
                        <m:pos m:val="top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e>
                </m:nary>
              </m:oMath>
            </a14:m>
            <a:r>
              <a:rPr lang="en-US" dirty="0"/>
              <a:t>+ (</a:t>
            </a:r>
            <a14:m xmlns:a14="http://schemas.microsoft.com/office/drawing/2010/main">
              <m:oMath xmlns:m="http://schemas.openxmlformats.org/officeDocument/2006/math">
                <m:bar>
                  <m:barPr>
                    <m:pos m:val="top"/>
                    <m:ctrlPr>
                      <a:rPr lang="en-US" i="1">
                        <a:latin typeface="Cambria Math" panose="02040503050406030204" pitchFamily="18" charset="0"/>
                      </a:rPr>
                    </m:ctrlPr>
                  </m:barPr>
                  <m:e>
                    <m:r>
                      <a:rPr lang="en-US" i="1">
                        <a:latin typeface="Cambria Math" panose="02040503050406030204" pitchFamily="18" charset="0"/>
                      </a:rPr>
                      <m:t>𝑦</m:t>
                    </m:r>
                  </m:e>
                </m:bar>
              </m:oMath>
            </a14:m>
            <a:r>
              <a:rPr lang="en-US" dirty="0"/>
              <a:t> - </a:t>
            </a:r>
            <a14:m xmlns:a14="http://schemas.microsoft.com/office/drawing/2010/main">
              <m:oMath xmlns:m="http://schemas.openxmlformats.org/officeDocument/2006/math">
                <m:r>
                  <a:rPr lang="en-US" i="1">
                    <a:latin typeface="Cambria Math" panose="02040503050406030204" pitchFamily="18" charset="0"/>
                    <a:ea typeface="Cambria Math" panose="02040503050406030204" pitchFamily="18" charset="0"/>
                  </a:rPr>
                  <m:t>𝜇</m:t>
                </m:r>
              </m:oMath>
            </a14:m>
            <a:r>
              <a:rPr lang="en-US" dirty="0"/>
              <a:t>)</a:t>
            </a:r>
            <a:r>
              <a:rPr lang="en-US" baseline="30000" dirty="0"/>
              <a:t>2</a:t>
            </a:r>
          </a:p>
          <a:p>
            <a:pPr lvl="1"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sz="2400" dirty="0"/>
              <a:t>Divide by n-1  in denominator to adjust</a:t>
            </a:r>
          </a:p>
          <a:p>
            <a:pPr lvl="1">
              <a:buFontTx/>
              <a:buChar char="-"/>
            </a:pPr>
            <a:r>
              <a:rPr lang="en-US" sz="2000" dirty="0"/>
              <a:t>dividing by n-1 works for variance, but biased for s! (sqrt(s</a:t>
            </a:r>
            <a:r>
              <a:rPr lang="en-US" sz="2000" baseline="30000" dirty="0"/>
              <a:t>2</a:t>
            </a:r>
            <a:r>
              <a:rPr lang="en-US" sz="2000" dirty="0"/>
              <a:t>)) </a:t>
            </a:r>
          </a:p>
          <a:p>
            <a:pPr lvl="1">
              <a:buFontTx/>
              <a:buChar char="-"/>
            </a:pPr>
            <a:r>
              <a:rPr lang="en-US" sz="2000" dirty="0"/>
              <a:t>When you would resample many times </a:t>
            </a:r>
          </a:p>
          <a:p>
            <a:pPr lvl="2">
              <a:buFontTx/>
              <a:buChar char="-"/>
            </a:pPr>
            <a:r>
              <a:rPr lang="en-US" sz="1800" dirty="0"/>
              <a:t>Not the smallest MSE with many types of data </a:t>
            </a:r>
          </a:p>
          <a:p>
            <a:pPr lvl="2">
              <a:buFontTx/>
              <a:buChar char="-"/>
            </a:pPr>
            <a:r>
              <a:rPr lang="en-US" sz="1800" dirty="0"/>
              <a:t>often sqrt(1.5) used instead of n-1 in larger samples</a:t>
            </a:r>
          </a:p>
          <a:p>
            <a:pPr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Just remember</a:t>
            </a:r>
            <a:r>
              <a:rPr lang="en-US" sz="2400" dirty="0"/>
              <a:t>: use n-1 for variance estimate of mean</a:t>
            </a:r>
          </a:p>
          <a:p>
            <a:pPr lvl="1">
              <a:buFontTx/>
              <a:buChar char="-"/>
            </a:pPr>
            <a:r>
              <a:rPr lang="en-US" sz="2000" dirty="0"/>
              <a:t>Want to know more? See “</a:t>
            </a:r>
            <a:r>
              <a:rPr lang="en-US" sz="2000" dirty="0" err="1"/>
              <a:t>bessels</a:t>
            </a:r>
            <a:r>
              <a:rPr lang="en-US" sz="2000" dirty="0"/>
              <a:t> </a:t>
            </a:r>
            <a:r>
              <a:rPr lang="en-US" sz="2000" dirty="0" err="1"/>
              <a:t>correction.r</a:t>
            </a:r>
            <a:r>
              <a:rPr lang="en-US" sz="2000" dirty="0"/>
              <a:t>”</a:t>
            </a:r>
          </a:p>
        </p:txBody>
      </p:sp>
      <p:sp>
        <p:nvSpPr>
          <p:cNvPr id="9" name="AutoShape 2" descr="fbeeldingsresultaat voor bessels correction n-1"/>
          <p:cNvSpPr>
            <a:spLocks noChangeAspect="1" noChangeArrowheads="1"/>
          </p:cNvSpPr>
          <p:nvPr/>
        </p:nvSpPr>
        <p:spPr bwMode="auto">
          <a:xfrm>
            <a:off x="1524000" y="0"/>
            <a:ext cx="2267744" cy="2267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0" name="AutoShape 4" descr="fbeeldingsresultaat voor bessels correction n-1"/>
          <p:cNvSpPr>
            <a:spLocks noChangeAspect="1" noChangeArrowheads="1"/>
          </p:cNvSpPr>
          <p:nvPr/>
        </p:nvSpPr>
        <p:spPr bwMode="auto">
          <a:xfrm>
            <a:off x="1524001" y="0"/>
            <a:ext cx="3629025" cy="180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4945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real example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 would like to do a survey among all students at Utrecht University</a:t>
            </a:r>
          </a:p>
          <a:p>
            <a:pPr lvl="1"/>
            <a:r>
              <a:rPr lang="en-US" dirty="0"/>
              <a:t>Population = 20.000</a:t>
            </a:r>
          </a:p>
          <a:p>
            <a:pPr lvl="1"/>
            <a:r>
              <a:rPr lang="en-US" dirty="0"/>
              <a:t>RQ: Interested in differences in </a:t>
            </a:r>
            <a:r>
              <a:rPr lang="en-US" b="1" dirty="0"/>
              <a:t>grades</a:t>
            </a:r>
            <a:r>
              <a:rPr lang="en-US" dirty="0"/>
              <a:t> and </a:t>
            </a:r>
            <a:r>
              <a:rPr lang="en-US" b="1" dirty="0"/>
              <a:t>student happiness </a:t>
            </a:r>
            <a:r>
              <a:rPr lang="en-US" dirty="0"/>
              <a:t>between </a:t>
            </a:r>
            <a:r>
              <a:rPr lang="en-US" dirty="0" err="1"/>
              <a:t>programmes</a:t>
            </a:r>
            <a:endParaRPr lang="en-US" dirty="0"/>
          </a:p>
          <a:p>
            <a:pPr lvl="1"/>
            <a:r>
              <a:rPr lang="en-US" dirty="0"/>
              <a:t>approx. 49 BA </a:t>
            </a:r>
            <a:r>
              <a:rPr lang="en-US" dirty="0" err="1"/>
              <a:t>programmes</a:t>
            </a:r>
            <a:r>
              <a:rPr lang="en-US" dirty="0"/>
              <a:t> and 150 MA </a:t>
            </a:r>
            <a:r>
              <a:rPr lang="en-US" dirty="0" err="1"/>
              <a:t>programmes</a:t>
            </a:r>
            <a:endParaRPr lang="en-US" dirty="0"/>
          </a:p>
          <a:p>
            <a:pPr lvl="1"/>
            <a:r>
              <a:rPr lang="en-US" dirty="0"/>
              <a:t>Limited budget (cannot do census) for about n=1000</a:t>
            </a:r>
          </a:p>
          <a:p>
            <a:pPr lvl="1"/>
            <a:endParaRPr lang="en-US" dirty="0"/>
          </a:p>
          <a:p>
            <a:r>
              <a:rPr lang="en-US" dirty="0"/>
              <a:t> 5 minutes: how do we </a:t>
            </a:r>
          </a:p>
          <a:p>
            <a:pPr marL="0" indent="0">
              <a:buNone/>
            </a:pPr>
            <a:r>
              <a:rPr lang="en-US" dirty="0"/>
              <a:t>	do this?</a:t>
            </a:r>
            <a:endParaRPr lang="nl-NL" dirty="0"/>
          </a:p>
        </p:txBody>
      </p:sp>
      <p:pic>
        <p:nvPicPr>
          <p:cNvPr id="1026" name="Picture 2" descr="http://www.studentlifeonline.org/wp-content/uploads/2013/08/student-great-job-happy-fa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2064" y="5104067"/>
            <a:ext cx="3995936" cy="1723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603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possible solution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Cheap: e-mail</a:t>
            </a:r>
          </a:p>
          <a:p>
            <a:pPr lvl="1"/>
            <a:r>
              <a:rPr lang="en-US" dirty="0"/>
              <a:t>Sample all students? A census</a:t>
            </a:r>
          </a:p>
          <a:p>
            <a:r>
              <a:rPr lang="en-US" dirty="0"/>
              <a:t>Can do complicated stratification to ensure enough students from every </a:t>
            </a:r>
            <a:r>
              <a:rPr lang="en-US" dirty="0" err="1"/>
              <a:t>programme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200 + </a:t>
            </a:r>
            <a:r>
              <a:rPr lang="en-US" dirty="0" err="1"/>
              <a:t>programmes</a:t>
            </a:r>
            <a:r>
              <a:rPr lang="en-US" dirty="0"/>
              <a:t>…</a:t>
            </a:r>
          </a:p>
          <a:p>
            <a:r>
              <a:rPr lang="en-US" dirty="0"/>
              <a:t>Simple random sampling (SRS)</a:t>
            </a:r>
          </a:p>
          <a:p>
            <a:pPr lvl="1"/>
            <a:r>
              <a:rPr lang="en-US" dirty="0"/>
              <a:t>Risk of small n for some </a:t>
            </a:r>
            <a:r>
              <a:rPr lang="en-US" dirty="0" err="1"/>
              <a:t>programmes</a:t>
            </a:r>
            <a:r>
              <a:rPr lang="en-US" dirty="0"/>
              <a:t>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Let’s work out how SRS works</a:t>
            </a:r>
          </a:p>
          <a:p>
            <a:pPr lvl="1"/>
            <a:r>
              <a:rPr lang="en-US" dirty="0"/>
              <a:t>And talk about </a:t>
            </a:r>
            <a:r>
              <a:rPr lang="en-US" dirty="0">
                <a:solidFill>
                  <a:srgbClr val="FF0000"/>
                </a:solidFill>
              </a:rPr>
              <a:t>sample size</a:t>
            </a:r>
            <a:endParaRPr lang="nl-N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7736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standard error useful?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Gives indication of both</a:t>
            </a:r>
          </a:p>
          <a:p>
            <a:pPr lvl="1"/>
            <a:r>
              <a:rPr lang="en-US" dirty="0"/>
              <a:t>Uncertainty due to sampling error</a:t>
            </a:r>
          </a:p>
          <a:p>
            <a:pPr lvl="1"/>
            <a:r>
              <a:rPr lang="en-US" dirty="0"/>
              <a:t>Uncertainty in estimation (e.g. ML estimation)</a:t>
            </a:r>
          </a:p>
          <a:p>
            <a:pPr lvl="1"/>
            <a:endParaRPr lang="en-US" dirty="0"/>
          </a:p>
          <a:p>
            <a:r>
              <a:rPr lang="en-US" dirty="0"/>
              <a:t>Used to construct confidence Interval:</a:t>
            </a:r>
          </a:p>
          <a:p>
            <a:pPr lvl="1"/>
            <a:endParaRPr lang="en-US" dirty="0"/>
          </a:p>
          <a:p>
            <a:endParaRPr lang="nl-NL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608" y="4365104"/>
            <a:ext cx="4674872" cy="7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3021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big picture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 err="1"/>
              <a:t>Inference</a:t>
            </a:r>
            <a:r>
              <a:rPr lang="nl-NL" dirty="0"/>
              <a:t> </a:t>
            </a:r>
          </a:p>
          <a:p>
            <a:pPr lvl="1"/>
            <a:r>
              <a:rPr lang="nl-NL" dirty="0" err="1"/>
              <a:t>use</a:t>
            </a:r>
            <a:r>
              <a:rPr lang="nl-NL" dirty="0"/>
              <a:t> a small dataset </a:t>
            </a:r>
            <a:r>
              <a:rPr lang="nl-NL" dirty="0" err="1"/>
              <a:t>to</a:t>
            </a:r>
            <a:r>
              <a:rPr lang="nl-NL" dirty="0"/>
              <a:t> say </a:t>
            </a:r>
            <a:r>
              <a:rPr lang="nl-NL" dirty="0" err="1"/>
              <a:t>something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world</a:t>
            </a:r>
            <a:endParaRPr lang="nl-NL" dirty="0"/>
          </a:p>
          <a:p>
            <a:pPr lvl="1"/>
            <a:r>
              <a:rPr lang="nl-NL" dirty="0">
                <a:solidFill>
                  <a:srgbClr val="FF0000"/>
                </a:solidFill>
              </a:rPr>
              <a:t>Design </a:t>
            </a:r>
            <a:r>
              <a:rPr lang="nl-NL" dirty="0" err="1">
                <a:solidFill>
                  <a:srgbClr val="FF0000"/>
                </a:solidFill>
              </a:rPr>
              <a:t>based</a:t>
            </a:r>
            <a:r>
              <a:rPr lang="nl-NL" dirty="0">
                <a:solidFill>
                  <a:srgbClr val="FF0000"/>
                </a:solidFill>
              </a:rPr>
              <a:t>: </a:t>
            </a:r>
          </a:p>
          <a:p>
            <a:pPr lvl="2"/>
            <a:r>
              <a:rPr lang="nl-NL" dirty="0" err="1">
                <a:solidFill>
                  <a:srgbClr val="FF0000"/>
                </a:solidFill>
              </a:rPr>
              <a:t>probability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based</a:t>
            </a:r>
            <a:r>
              <a:rPr lang="nl-NL" dirty="0">
                <a:solidFill>
                  <a:srgbClr val="FF0000"/>
                </a:solidFill>
              </a:rPr>
              <a:t> sampling and </a:t>
            </a:r>
            <a:r>
              <a:rPr lang="nl-NL" dirty="0" err="1">
                <a:solidFill>
                  <a:srgbClr val="FF0000"/>
                </a:solidFill>
              </a:rPr>
              <a:t>inference</a:t>
            </a:r>
            <a:endParaRPr lang="nl-NL" dirty="0">
              <a:solidFill>
                <a:srgbClr val="FF0000"/>
              </a:solidFill>
            </a:endParaRPr>
          </a:p>
          <a:p>
            <a:pPr lvl="2"/>
            <a:r>
              <a:rPr lang="nl-NL" dirty="0" err="1">
                <a:solidFill>
                  <a:srgbClr val="FF0000"/>
                </a:solidFill>
              </a:rPr>
              <a:t>Estimate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and</a:t>
            </a:r>
            <a:r>
              <a:rPr lang="nl-NL" dirty="0">
                <a:solidFill>
                  <a:srgbClr val="FF0000"/>
                </a:solidFill>
              </a:rPr>
              <a:t> correct </a:t>
            </a:r>
            <a:r>
              <a:rPr lang="nl-NL" dirty="0" err="1">
                <a:solidFill>
                  <a:srgbClr val="FF0000"/>
                </a:solidFill>
              </a:rPr>
              <a:t>for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each</a:t>
            </a:r>
            <a:r>
              <a:rPr lang="nl-NL" dirty="0">
                <a:solidFill>
                  <a:srgbClr val="FF0000"/>
                </a:solidFill>
              </a:rPr>
              <a:t> TSE source</a:t>
            </a:r>
          </a:p>
          <a:p>
            <a:pPr lvl="2"/>
            <a:r>
              <a:rPr lang="nl-NL" dirty="0">
                <a:solidFill>
                  <a:srgbClr val="FF0000"/>
                </a:solidFill>
              </a:rPr>
              <a:t>Weeks 3-~8</a:t>
            </a:r>
          </a:p>
          <a:p>
            <a:pPr lvl="1"/>
            <a:r>
              <a:rPr lang="nl-NL" dirty="0"/>
              <a:t>Model-</a:t>
            </a:r>
            <a:r>
              <a:rPr lang="nl-NL" dirty="0" err="1"/>
              <a:t>based</a:t>
            </a:r>
            <a:endParaRPr lang="nl-NL" dirty="0"/>
          </a:p>
          <a:p>
            <a:pPr lvl="2"/>
            <a:r>
              <a:rPr lang="nl-NL" dirty="0"/>
              <a:t>Big data, </a:t>
            </a:r>
            <a:r>
              <a:rPr lang="nl-NL" dirty="0" err="1"/>
              <a:t>any</a:t>
            </a:r>
            <a:r>
              <a:rPr lang="nl-NL" dirty="0"/>
              <a:t> data?</a:t>
            </a:r>
          </a:p>
          <a:p>
            <a:pPr lvl="2"/>
            <a:r>
              <a:rPr lang="nl-NL" dirty="0"/>
              <a:t>Model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data </a:t>
            </a:r>
            <a:r>
              <a:rPr lang="nl-NL" dirty="0" err="1"/>
              <a:t>errors</a:t>
            </a:r>
            <a:r>
              <a:rPr lang="nl-NL" dirty="0"/>
              <a:t>, but </a:t>
            </a:r>
            <a:r>
              <a:rPr lang="nl-NL" dirty="0" err="1"/>
              <a:t>how</a:t>
            </a:r>
            <a:r>
              <a:rPr lang="nl-NL" dirty="0"/>
              <a:t>?</a:t>
            </a:r>
          </a:p>
          <a:p>
            <a:pPr lvl="2"/>
            <a:r>
              <a:rPr lang="nl-NL" dirty="0"/>
              <a:t>Week 9 -~14 </a:t>
            </a:r>
          </a:p>
        </p:txBody>
      </p:sp>
    </p:spTree>
    <p:extLst>
      <p:ext uri="{BB962C8B-B14F-4D97-AF65-F5344CB8AC3E}">
        <p14:creationId xmlns:p14="http://schemas.microsoft.com/office/powerpoint/2010/main" val="749032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s.e.</a:t>
            </a:r>
            <a:r>
              <a:rPr lang="en-US" dirty="0"/>
              <a:t> and confidence intervals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2264" y="1600201"/>
            <a:ext cx="2195736" cy="820688"/>
          </a:xfrm>
        </p:spPr>
        <p:txBody>
          <a:bodyPr>
            <a:normAutofit/>
          </a:bodyPr>
          <a:lstStyle/>
          <a:p>
            <a:r>
              <a:rPr lang="en-US" sz="1600" dirty="0"/>
              <a:t>With alpha=.05</a:t>
            </a:r>
          </a:p>
          <a:p>
            <a:r>
              <a:rPr lang="en-US" sz="1600" dirty="0"/>
              <a:t>Two-sided test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028" name="Picture 4" descr="Afbeeldingsresultaat voor normal distribu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480" y="1220430"/>
            <a:ext cx="7401498" cy="537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472264" y="2420888"/>
            <a:ext cx="2195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Z-value for alpha=.05: 1.96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Confidence interval </a:t>
            </a:r>
          </a:p>
          <a:p>
            <a:r>
              <a:rPr lang="en-US" dirty="0">
                <a:solidFill>
                  <a:srgbClr val="FF0000"/>
                </a:solidFill>
              </a:rPr>
              <a:t>[-1.96*se, +1.96*se]</a:t>
            </a:r>
            <a:endParaRPr lang="nl-NL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43672" y="5661248"/>
            <a:ext cx="3960440" cy="57606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309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 of error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2264" y="1600201"/>
            <a:ext cx="2195736" cy="820688"/>
          </a:xfrm>
        </p:spPr>
        <p:txBody>
          <a:bodyPr>
            <a:normAutofit/>
          </a:bodyPr>
          <a:lstStyle/>
          <a:p>
            <a:r>
              <a:rPr lang="en-US" sz="1600" dirty="0"/>
              <a:t>With alpha=.05</a:t>
            </a:r>
          </a:p>
          <a:p>
            <a:r>
              <a:rPr lang="en-US" sz="1600" dirty="0"/>
              <a:t>Two-sided test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028" name="Picture 4" descr="Afbeeldingsresultaat voor normal distribu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480" y="1220430"/>
            <a:ext cx="7401498" cy="537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472264" y="2415047"/>
            <a:ext cx="2195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Margin of error</a:t>
            </a:r>
          </a:p>
          <a:p>
            <a:r>
              <a:rPr lang="en-US" dirty="0">
                <a:solidFill>
                  <a:schemeClr val="tx2"/>
                </a:solidFill>
              </a:rPr>
              <a:t>(radius of CI)</a:t>
            </a:r>
          </a:p>
          <a:p>
            <a:r>
              <a:rPr lang="en-US" dirty="0">
                <a:solidFill>
                  <a:schemeClr val="tx2"/>
                </a:solidFill>
              </a:rPr>
              <a:t>1.96 * s.e.</a:t>
            </a:r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116230" y="5589240"/>
            <a:ext cx="1987883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705827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Coefficient of variation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72264" y="1600201"/>
            <a:ext cx="2195736" cy="820688"/>
          </a:xfrm>
        </p:spPr>
        <p:txBody>
          <a:bodyPr>
            <a:normAutofit/>
          </a:bodyPr>
          <a:lstStyle/>
          <a:p>
            <a:r>
              <a:rPr lang="en-US" sz="1600" dirty="0"/>
              <a:t>With alpha=.05</a:t>
            </a:r>
          </a:p>
          <a:p>
            <a:r>
              <a:rPr lang="en-US" sz="1600" dirty="0"/>
              <a:t>Two-sided test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028" name="Picture 4" descr="Afbeeldingsresultaat voor normal distribu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480" y="1220430"/>
            <a:ext cx="7401498" cy="537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8472264" y="2415047"/>
                <a:ext cx="2195736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B050"/>
                    </a:solidFill>
                  </a:rPr>
                  <a:t>Coefficient Variation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rgbClr val="00B050"/>
                    </a:solidFill>
                  </a:rPr>
                  <a:t>relative standard error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rgbClr val="00B050"/>
                    </a:solidFill>
                  </a:rPr>
                  <a:t>“units of the population average” (Stuart)</a:t>
                </a:r>
              </a:p>
              <a:p>
                <a:endParaRPr lang="en-US" dirty="0">
                  <a:solidFill>
                    <a:srgbClr val="00B050"/>
                  </a:solidFill>
                </a:endParaRPr>
              </a:p>
              <a:p>
                <a:r>
                  <a:rPr lang="en-US" dirty="0">
                    <a:solidFill>
                      <a:srgbClr val="00B050"/>
                    </a:solidFill>
                  </a:rPr>
                  <a:t>cv = </a:t>
                </a:r>
                <a:r>
                  <a:rPr lang="el-GR" dirty="0">
                    <a:solidFill>
                      <a:srgbClr val="00B050"/>
                    </a:solidFill>
                  </a:rPr>
                  <a:t>σ</a:t>
                </a:r>
                <a:r>
                  <a:rPr lang="en-US" dirty="0">
                    <a:solidFill>
                      <a:srgbClr val="00B050"/>
                    </a:solidFill>
                  </a:rPr>
                  <a:t>/</a:t>
                </a:r>
                <a:r>
                  <a:rPr lang="el-GR" dirty="0">
                    <a:solidFill>
                      <a:srgbClr val="00B050"/>
                    </a:solidFill>
                  </a:rPr>
                  <a:t>μ</a:t>
                </a:r>
                <a:endParaRPr lang="en-US" dirty="0">
                  <a:solidFill>
                    <a:srgbClr val="00B050"/>
                  </a:solidFill>
                </a:endParaRPr>
              </a:p>
              <a:p>
                <a:endParaRPr lang="en-US" dirty="0">
                  <a:solidFill>
                    <a:srgbClr val="00B050"/>
                  </a:solidFill>
                </a:endParaRPr>
              </a:p>
              <a:p>
                <a:r>
                  <a:rPr lang="en-US" dirty="0">
                    <a:solidFill>
                      <a:srgbClr val="00B050"/>
                    </a:solidFill>
                  </a:rPr>
                  <a:t>Or </a:t>
                </a:r>
              </a:p>
              <a:p>
                <a:endParaRPr lang="en-US" dirty="0">
                  <a:solidFill>
                    <a:srgbClr val="00B050"/>
                  </a:solidFill>
                </a:endParaRPr>
              </a:p>
              <a:p>
                <a:r>
                  <a:rPr lang="en-US" dirty="0">
                    <a:solidFill>
                      <a:srgbClr val="00B050"/>
                    </a:solidFill>
                  </a:rPr>
                  <a:t>cv = se/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/>
                          </a:rPr>
                          <m:t>𝑦</m:t>
                        </m:r>
                      </m:e>
                    </m:acc>
                  </m:oMath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2264" y="2415047"/>
                <a:ext cx="2195736" cy="3416320"/>
              </a:xfrm>
              <a:prstGeom prst="rect">
                <a:avLst/>
              </a:prstGeom>
              <a:blipFill>
                <a:blip r:embed="rId3"/>
                <a:stretch>
                  <a:fillRect l="-2500" t="-891" b="-1783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/>
          <p:cNvSpPr/>
          <p:nvPr/>
        </p:nvSpPr>
        <p:spPr>
          <a:xfrm>
            <a:off x="5116230" y="5661248"/>
            <a:ext cx="979771" cy="576064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14253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exercise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What is mean grade of students at Utrecht University (1-10-scale) </a:t>
            </a:r>
          </a:p>
          <a:p>
            <a:r>
              <a:rPr lang="en-US" dirty="0"/>
              <a:t>Population = 20.000 students</a:t>
            </a:r>
          </a:p>
          <a:p>
            <a:pPr lvl="2"/>
            <a:endParaRPr lang="en-US" dirty="0"/>
          </a:p>
          <a:p>
            <a:r>
              <a:rPr lang="en-US" dirty="0"/>
              <a:t>Best guesses for means and Variance?</a:t>
            </a:r>
          </a:p>
          <a:p>
            <a:pPr lvl="1"/>
            <a:r>
              <a:rPr lang="en-US" dirty="0"/>
              <a:t>Mean: 7.0</a:t>
            </a:r>
          </a:p>
          <a:p>
            <a:pPr lvl="1"/>
            <a:r>
              <a:rPr lang="en-US" dirty="0"/>
              <a:t>variance: 4</a:t>
            </a:r>
          </a:p>
          <a:p>
            <a:endParaRPr lang="en-US" dirty="0"/>
          </a:p>
          <a:p>
            <a:r>
              <a:rPr lang="en-US" dirty="0"/>
              <a:t>Take a sample of n=200 (don’t worry about </a:t>
            </a:r>
            <a:r>
              <a:rPr lang="en-US" dirty="0" err="1"/>
              <a:t>fpc</a:t>
            </a:r>
            <a:r>
              <a:rPr lang="en-US" dirty="0"/>
              <a:t> (as n/N = .01))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What is the standard error?</a:t>
            </a:r>
          </a:p>
          <a:p>
            <a:r>
              <a:rPr lang="en-US" dirty="0">
                <a:solidFill>
                  <a:srgbClr val="FF0000"/>
                </a:solidFill>
              </a:rPr>
              <a:t>What is the margin of error?</a:t>
            </a:r>
          </a:p>
          <a:p>
            <a:r>
              <a:rPr lang="en-US" dirty="0">
                <a:solidFill>
                  <a:srgbClr val="FF0000"/>
                </a:solidFill>
              </a:rPr>
              <a:t>What is coefficient of variation? 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65035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</a:t>
            </a:r>
            <a:endParaRPr lang="nl-N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981200" y="1600200"/>
                <a:ext cx="8229600" cy="525780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    </a:t>
                </a:r>
                <a:r>
                  <a:rPr lang="en-US" b="1" dirty="0"/>
                  <a:t> 1. </a:t>
                </a:r>
                <a:r>
                  <a:rPr lang="en-US" dirty="0"/>
                  <a:t>standard error:</a:t>
                </a:r>
              </a:p>
              <a:p>
                <a:pPr marL="0" indent="0">
                  <a:buNone/>
                </a:pPr>
                <a:r>
                  <a:rPr lang="en-US" dirty="0"/>
                  <a:t> 		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𝑠𝑒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rad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200</m:t>
                            </m:r>
                          </m:e>
                        </m:rad>
                      </m:den>
                    </m:f>
                  </m:oMath>
                </a14:m>
                <a:r>
                  <a:rPr lang="en-US" sz="2400" dirty="0"/>
                  <a:t>= </a:t>
                </a:r>
                <a:r>
                  <a:rPr lang="en-US" sz="2400" dirty="0">
                    <a:solidFill>
                      <a:srgbClr val="FF0000"/>
                    </a:solidFill>
                  </a:rPr>
                  <a:t>.14</a:t>
                </a:r>
                <a:endParaRPr lang="en-US" dirty="0">
                  <a:solidFill>
                    <a:srgbClr val="FF0000"/>
                  </a:solidFill>
                </a:endParaRPr>
              </a:p>
              <a:p>
                <a:pPr marL="457200" lvl="1" indent="0">
                  <a:buNone/>
                </a:pPr>
                <a:r>
                  <a:rPr lang="en-US" b="1" dirty="0"/>
                  <a:t>2. </a:t>
                </a:r>
                <a:r>
                  <a:rPr lang="en-US" dirty="0"/>
                  <a:t>Margin of error</a:t>
                </a:r>
              </a:p>
              <a:p>
                <a:pPr marL="457200" lvl="1" indent="0">
                  <a:buNone/>
                </a:pPr>
                <a:r>
                  <a:rPr lang="en-US" dirty="0"/>
                  <a:t>	</a:t>
                </a:r>
                <a:r>
                  <a:rPr lang="en-US" dirty="0" err="1"/>
                  <a:t>MoE</a:t>
                </a:r>
                <a:r>
                  <a:rPr lang="en-US" dirty="0"/>
                  <a:t> = 1.96* </a:t>
                </a:r>
                <a:r>
                  <a:rPr lang="en-US" dirty="0" err="1"/>
                  <a:t>s.e</a:t>
                </a:r>
                <a:r>
                  <a:rPr lang="en-US" dirty="0"/>
                  <a:t> = </a:t>
                </a:r>
                <a:r>
                  <a:rPr lang="en-US" dirty="0">
                    <a:solidFill>
                      <a:srgbClr val="FF0000"/>
                    </a:solidFill>
                  </a:rPr>
                  <a:t>.27 </a:t>
                </a:r>
              </a:p>
              <a:p>
                <a:pPr marL="457200" lvl="1" indent="0">
                  <a:buNone/>
                </a:pPr>
                <a:r>
                  <a:rPr lang="en-US" dirty="0"/>
                  <a:t>3. Coefficient of variation</a:t>
                </a:r>
              </a:p>
              <a:p>
                <a:pPr marL="457200" lvl="1" indent="0">
                  <a:buNone/>
                </a:pPr>
                <a:r>
                  <a:rPr lang="en-US" dirty="0"/>
                  <a:t>	</a:t>
                </a:r>
                <a:r>
                  <a:rPr lang="en-US" dirty="0" err="1"/>
                  <a:t>Cv</a:t>
                </a:r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𝑠𝑒</m:t>
                        </m:r>
                      </m:num>
                      <m:den>
                        <m:acc>
                          <m:accPr>
                            <m:chr m:val="̅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den>
                    </m:f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.14</m:t>
                        </m:r>
                      </m:num>
                      <m:den>
                        <m:acc>
                          <m:accPr>
                            <m:chr m:val="̅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7</m:t>
                            </m:r>
                          </m:e>
                        </m:acc>
                      </m:den>
                    </m:f>
                  </m:oMath>
                </a14:m>
                <a:r>
                  <a:rPr lang="en-US" dirty="0"/>
                  <a:t> = .02 (2% of the mean)</a:t>
                </a:r>
              </a:p>
              <a:p>
                <a:pPr marL="457200" lvl="1" indent="0">
                  <a:buNone/>
                </a:pPr>
                <a:r>
                  <a:rPr lang="en-US" dirty="0"/>
                  <a:t>	</a:t>
                </a:r>
              </a:p>
              <a:p>
                <a:pPr marL="457200" lvl="1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81200" y="1600200"/>
                <a:ext cx="8229600" cy="5257800"/>
              </a:xfrm>
              <a:blipFill>
                <a:blip r:embed="rId2"/>
                <a:stretch>
                  <a:fillRect t="-1508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EC9D53-930E-41DA-9739-AA63FDDA458D}"/>
                  </a:ext>
                </a:extLst>
              </p:cNvPr>
              <p:cNvSpPr txBox="1"/>
              <p:nvPr/>
            </p:nvSpPr>
            <p:spPr>
              <a:xfrm>
                <a:off x="1775520" y="2060849"/>
                <a:ext cx="4572000" cy="79380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𝑠𝑒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rad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nl-NL" sz="24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D5EC9D53-930E-41DA-9739-AA63FDDA45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5520" y="2060849"/>
                <a:ext cx="4572000" cy="79380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80689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99EF8-A40A-4CB2-A93F-A53F73606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74638"/>
            <a:ext cx="843528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if we need to be more precise?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3246D-B997-4A94-96F0-CFCC4DA37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can confidence interval change? </a:t>
            </a:r>
          </a:p>
          <a:p>
            <a:pPr lvl="1"/>
            <a:r>
              <a:rPr lang="en-US" dirty="0"/>
              <a:t>Variance in sample/population</a:t>
            </a:r>
          </a:p>
          <a:p>
            <a:pPr lvl="1"/>
            <a:r>
              <a:rPr lang="en-US" dirty="0"/>
              <a:t>Required precision of Confidence Interval</a:t>
            </a:r>
          </a:p>
          <a:p>
            <a:pPr lvl="2"/>
            <a:r>
              <a:rPr lang="en-US" dirty="0"/>
              <a:t>Alpha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Size of sample (n)</a:t>
            </a:r>
          </a:p>
          <a:p>
            <a:pPr lvl="1"/>
            <a:endParaRPr lang="en-US" dirty="0"/>
          </a:p>
          <a:p>
            <a:r>
              <a:rPr lang="en-US" dirty="0"/>
              <a:t>What if:</a:t>
            </a:r>
          </a:p>
          <a:p>
            <a:pPr lvl="1"/>
            <a:r>
              <a:rPr lang="en-US" dirty="0"/>
              <a:t>n=400, alpha = .05</a:t>
            </a:r>
          </a:p>
          <a:p>
            <a:pPr lvl="1"/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33072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C7964-F03B-4575-B827-CBF5AEFDE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</a:t>
            </a:r>
            <a:endParaRPr lang="nl-N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B4AF51F-9704-4059-9AD5-50C542FB096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>
                    <a:latin typeface="Cambria Math" panose="02040503050406030204" pitchFamily="18" charset="0"/>
                  </a:rPr>
                  <a:t>n=400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𝑠𝑒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</m:rad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400</m:t>
                            </m:r>
                          </m:e>
                        </m:rad>
                      </m:den>
                    </m:f>
                  </m:oMath>
                </a14:m>
                <a:r>
                  <a:rPr lang="en-US" dirty="0"/>
                  <a:t>= </a:t>
                </a:r>
                <a:r>
                  <a:rPr lang="en-US" dirty="0">
                    <a:solidFill>
                      <a:srgbClr val="FF0000"/>
                    </a:solidFill>
                  </a:rPr>
                  <a:t>.1</a:t>
                </a:r>
              </a:p>
              <a:p>
                <a:r>
                  <a:rPr lang="nl-NL" dirty="0"/>
                  <a:t>Or .1 *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400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20.000</m:t>
                            </m:r>
                          </m:den>
                        </m:f>
                        <m:r>
                          <a:rPr lang="en-US" i="1">
                            <a:latin typeface="Cambria Math" panose="02040503050406030204" pitchFamily="18" charset="0"/>
                          </a:rPr>
                          <m:t>=</m:t>
                        </m:r>
                      </m:e>
                    </m:rad>
                  </m:oMath>
                </a14:m>
                <a:r>
                  <a:rPr lang="nl-NL" dirty="0"/>
                  <a:t> .1 *.98 = .098 </a:t>
                </a:r>
                <a:r>
                  <a:rPr lang="nl-NL" dirty="0" err="1"/>
                  <a:t>if</a:t>
                </a:r>
                <a:r>
                  <a:rPr lang="nl-NL" dirty="0"/>
                  <a:t> we </a:t>
                </a:r>
                <a:r>
                  <a:rPr lang="nl-NL" dirty="0" err="1"/>
                  <a:t>include</a:t>
                </a:r>
                <a:r>
                  <a:rPr lang="nl-NL" dirty="0"/>
                  <a:t> </a:t>
                </a:r>
                <a:r>
                  <a:rPr lang="nl-NL" dirty="0" err="1"/>
                  <a:t>fpc</a:t>
                </a:r>
                <a:r>
                  <a:rPr lang="nl-NL" dirty="0"/>
                  <a:t> (n/N=.02)</a:t>
                </a:r>
                <a:endParaRPr lang="en-US" dirty="0">
                  <a:solidFill>
                    <a:srgbClr val="FF0000"/>
                  </a:solidFill>
                </a:endParaRPr>
              </a:p>
              <a:p>
                <a:pPr lvl="1"/>
                <a:r>
                  <a:rPr lang="en-US" dirty="0"/>
                  <a:t>Standard error becomes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.14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.1</m:t>
                        </m:r>
                      </m:den>
                    </m:f>
                  </m:oMath>
                </a14:m>
                <a:r>
                  <a:rPr lang="nl-NL" dirty="0"/>
                  <a:t> = </a:t>
                </a:r>
                <a:r>
                  <a:rPr lang="nl-NL" dirty="0">
                    <a:solidFill>
                      <a:srgbClr val="FF0000"/>
                    </a:solidFill>
                  </a:rPr>
                  <a:t>1.4</a:t>
                </a:r>
                <a:r>
                  <a:rPr lang="nl-NL" dirty="0"/>
                  <a:t> </a:t>
                </a:r>
                <a:r>
                  <a:rPr lang="nl-NL" dirty="0" err="1"/>
                  <a:t>times</a:t>
                </a:r>
                <a:r>
                  <a:rPr lang="nl-NL" dirty="0"/>
                  <a:t> more </a:t>
                </a:r>
                <a:r>
                  <a:rPr lang="nl-NL" dirty="0" err="1"/>
                  <a:t>precise</a:t>
                </a:r>
                <a:r>
                  <a:rPr lang="nl-NL" dirty="0"/>
                  <a:t> (smaller) </a:t>
                </a:r>
                <a:r>
                  <a:rPr lang="nl-NL" dirty="0" err="1"/>
                  <a:t>when</a:t>
                </a:r>
                <a:r>
                  <a:rPr lang="nl-NL" dirty="0"/>
                  <a:t> we double </a:t>
                </a:r>
                <a:r>
                  <a:rPr lang="nl-NL" dirty="0" err="1"/>
                  <a:t>the</a:t>
                </a:r>
                <a:r>
                  <a:rPr lang="nl-NL" dirty="0"/>
                  <a:t> sample </a:t>
                </a:r>
                <a:r>
                  <a:rPr lang="nl-NL" dirty="0" err="1"/>
                  <a:t>size</a:t>
                </a:r>
                <a:endParaRPr lang="nl-NL" dirty="0"/>
              </a:p>
              <a:p>
                <a:endParaRPr lang="nl-NL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B4AF51F-9704-4059-9AD5-50C542FB096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78" t="-1752" r="-444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7510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MoE</a:t>
            </a:r>
            <a:r>
              <a:rPr lang="en-US" dirty="0"/>
              <a:t> and sample size</a:t>
            </a:r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8D1EE1E7-7379-E941-82B2-E7B66B1FD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553" y="1700808"/>
            <a:ext cx="8336495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984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25DAF-A7AF-474C-88B6-0AE14C2AF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3E3C93-B76C-4A52-92AE-B6194C0A1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8000" dirty="0"/>
          </a:p>
          <a:p>
            <a:pPr marL="0" indent="0" algn="ctr">
              <a:buNone/>
            </a:pPr>
            <a:r>
              <a:rPr lang="en-US" sz="8000" dirty="0"/>
              <a:t>Break</a:t>
            </a:r>
            <a:endParaRPr lang="nl-NL" sz="8000" dirty="0"/>
          </a:p>
        </p:txBody>
      </p:sp>
    </p:spTree>
    <p:extLst>
      <p:ext uri="{BB962C8B-B14F-4D97-AF65-F5344CB8AC3E}">
        <p14:creationId xmlns:p14="http://schemas.microsoft.com/office/powerpoint/2010/main" val="18390648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99EF8-A40A-4CB2-A93F-A53F73606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74638"/>
            <a:ext cx="843528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if we need to be more precise?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3246D-B997-4A94-96F0-CFCC4DA37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can confidence interval change? </a:t>
            </a:r>
          </a:p>
          <a:p>
            <a:pPr lvl="1"/>
            <a:r>
              <a:rPr lang="en-US" dirty="0"/>
              <a:t>Variance in sample/population</a:t>
            </a:r>
          </a:p>
          <a:p>
            <a:pPr lvl="1"/>
            <a:r>
              <a:rPr lang="en-US" dirty="0"/>
              <a:t>Required precision of Confidence Interval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Alpha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Size of sample (n)</a:t>
            </a:r>
          </a:p>
          <a:p>
            <a:pPr lvl="1"/>
            <a:endParaRPr lang="en-US" dirty="0"/>
          </a:p>
          <a:p>
            <a:r>
              <a:rPr lang="en-US" dirty="0"/>
              <a:t>What if:</a:t>
            </a:r>
          </a:p>
          <a:p>
            <a:pPr lvl="1"/>
            <a:r>
              <a:rPr lang="en-US" dirty="0"/>
              <a:t>n=400, </a:t>
            </a:r>
            <a:r>
              <a:rPr lang="en-US" dirty="0">
                <a:solidFill>
                  <a:srgbClr val="FF0000"/>
                </a:solidFill>
              </a:rPr>
              <a:t>alpha = .005 </a:t>
            </a:r>
            <a:r>
              <a:rPr lang="en-US" sz="2000" dirty="0"/>
              <a:t>(multiple testing issue from MSSBBS02)</a:t>
            </a:r>
            <a:endParaRPr lang="en-US" dirty="0"/>
          </a:p>
          <a:p>
            <a:pPr lvl="1"/>
            <a:endParaRPr lang="en-US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50081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1DC7C5-C0A8-42A8-9E55-6EA485FF5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121" y="845032"/>
            <a:ext cx="3648447" cy="36484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home exercise of week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Deck of 52 cards</a:t>
            </a:r>
          </a:p>
          <a:p>
            <a:pPr lvl="1"/>
            <a:r>
              <a:rPr lang="en-US" dirty="0"/>
              <a:t>Spades, diamonds, clubs, hearts</a:t>
            </a:r>
          </a:p>
          <a:p>
            <a:pPr lvl="1"/>
            <a:r>
              <a:rPr lang="en-US" dirty="0"/>
              <a:t>Each suit: 13 cards</a:t>
            </a:r>
          </a:p>
          <a:p>
            <a:r>
              <a:rPr lang="en-US" dirty="0"/>
              <a:t>How many cards of Spades?</a:t>
            </a:r>
          </a:p>
          <a:p>
            <a:pPr lvl="1"/>
            <a:r>
              <a:rPr lang="en-US" dirty="0"/>
              <a:t>When sample of size 10/40</a:t>
            </a:r>
          </a:p>
          <a:p>
            <a:pPr lvl="1"/>
            <a:r>
              <a:rPr lang="en-US" dirty="0"/>
              <a:t>When drawing with/without replacement</a:t>
            </a:r>
          </a:p>
          <a:p>
            <a:pPr lvl="1"/>
            <a:endParaRPr lang="en-US" dirty="0"/>
          </a:p>
          <a:p>
            <a:r>
              <a:rPr lang="en-US" dirty="0"/>
              <a:t>Your results</a:t>
            </a:r>
          </a:p>
        </p:txBody>
      </p:sp>
    </p:spTree>
    <p:extLst>
      <p:ext uri="{BB962C8B-B14F-4D97-AF65-F5344CB8AC3E}">
        <p14:creationId xmlns:p14="http://schemas.microsoft.com/office/powerpoint/2010/main" val="10829805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F3CE3-B8E3-4708-8A50-954E19216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  <a:endParaRPr lang="nl-N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9B7B94-F1E5-470C-AEE2-EC9A343A5FC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981200" y="1600201"/>
                <a:ext cx="8579296" cy="4525963"/>
              </a:xfrm>
            </p:spPr>
            <p:txBody>
              <a:bodyPr/>
              <a:lstStyle/>
              <a:p>
                <a:r>
                  <a:rPr lang="en-US" dirty="0"/>
                  <a:t>Alpha = .005</a:t>
                </a:r>
              </a:p>
              <a:p>
                <a:pPr lvl="1"/>
                <a:r>
                  <a:rPr lang="en-US" dirty="0"/>
                  <a:t>Confidence interval: +- </a:t>
                </a:r>
                <a:r>
                  <a:rPr lang="en-US" dirty="0">
                    <a:solidFill>
                      <a:srgbClr val="FF0000"/>
                    </a:solidFill>
                  </a:rPr>
                  <a:t>2.58</a:t>
                </a:r>
                <a:r>
                  <a:rPr lang="en-US" dirty="0"/>
                  <a:t> se</a:t>
                </a:r>
              </a:p>
              <a:p>
                <a:pPr lvl="1"/>
                <a:r>
                  <a:rPr lang="en-US" dirty="0"/>
                  <a:t>Confidence interval becomes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2.58∗2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1.96∗2</m:t>
                        </m:r>
                      </m:den>
                    </m:f>
                  </m:oMath>
                </a14:m>
                <a:r>
                  <a:rPr lang="nl-NL" dirty="0"/>
                  <a:t> = 1.32 </a:t>
                </a:r>
                <a:r>
                  <a:rPr lang="nl-NL" dirty="0" err="1"/>
                  <a:t>times</a:t>
                </a:r>
                <a:r>
                  <a:rPr lang="nl-NL" dirty="0"/>
                  <a:t> </a:t>
                </a:r>
                <a:r>
                  <a:rPr lang="nl-NL" dirty="0" err="1"/>
                  <a:t>wider</a:t>
                </a:r>
                <a:endParaRPr lang="nl-NL" dirty="0"/>
              </a:p>
              <a:p>
                <a:pPr marL="457200" lvl="1" indent="0">
                  <a:buNone/>
                </a:pPr>
                <a:endParaRPr lang="nl-NL" dirty="0"/>
              </a:p>
              <a:p>
                <a:pPr lvl="1">
                  <a:buFontTx/>
                  <a:buChar char="-"/>
                </a:pPr>
                <a:r>
                  <a:rPr lang="nl-NL" dirty="0" err="1"/>
                  <a:t>Because</a:t>
                </a:r>
                <a:r>
                  <a:rPr lang="nl-NL" dirty="0"/>
                  <a:t> we </a:t>
                </a:r>
                <a:r>
                  <a:rPr lang="nl-NL" dirty="0" err="1"/>
                  <a:t>lower</a:t>
                </a:r>
                <a:r>
                  <a:rPr lang="nl-NL" dirty="0"/>
                  <a:t> </a:t>
                </a:r>
                <a:r>
                  <a:rPr lang="nl-NL" dirty="0" err="1"/>
                  <a:t>alpha</a:t>
                </a:r>
                <a:r>
                  <a:rPr lang="nl-NL" dirty="0"/>
                  <a:t>, we get a </a:t>
                </a:r>
                <a:r>
                  <a:rPr lang="nl-NL" dirty="0" err="1"/>
                  <a:t>wider</a:t>
                </a:r>
                <a:r>
                  <a:rPr lang="nl-NL" dirty="0"/>
                  <a:t> CI</a:t>
                </a:r>
              </a:p>
              <a:p>
                <a:pPr lvl="1">
                  <a:buFontTx/>
                  <a:buChar char="-"/>
                </a:pPr>
                <a:r>
                  <a:rPr lang="nl-NL" dirty="0" err="1"/>
                  <a:t>Increase</a:t>
                </a:r>
                <a:r>
                  <a:rPr lang="nl-NL" dirty="0"/>
                  <a:t> </a:t>
                </a:r>
                <a:r>
                  <a:rPr lang="nl-NL" dirty="0" err="1"/>
                  <a:t>precision</a:t>
                </a:r>
                <a:r>
                  <a:rPr lang="nl-NL" dirty="0"/>
                  <a:t> -&gt; </a:t>
                </a:r>
                <a:r>
                  <a:rPr lang="nl-NL" dirty="0" err="1"/>
                  <a:t>choose</a:t>
                </a:r>
                <a:r>
                  <a:rPr lang="nl-NL" dirty="0"/>
                  <a:t> a </a:t>
                </a:r>
                <a:r>
                  <a:rPr lang="nl-NL" dirty="0" err="1"/>
                  <a:t>larger</a:t>
                </a:r>
                <a:r>
                  <a:rPr lang="nl-NL" dirty="0"/>
                  <a:t> </a:t>
                </a:r>
                <a:r>
                  <a:rPr lang="nl-NL" dirty="0" err="1"/>
                  <a:t>value</a:t>
                </a:r>
                <a:r>
                  <a:rPr lang="nl-NL" dirty="0"/>
                  <a:t> for </a:t>
                </a:r>
                <a:r>
                  <a:rPr lang="nl-NL" dirty="0" err="1"/>
                  <a:t>alpha</a:t>
                </a:r>
                <a:endParaRPr lang="nl-NL" dirty="0"/>
              </a:p>
              <a:p>
                <a:endParaRPr lang="nl-NL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9B7B94-F1E5-470C-AEE2-EC9A343A5FC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81200" y="1600201"/>
                <a:ext cx="8579296" cy="4525963"/>
              </a:xfrm>
              <a:blipFill>
                <a:blip r:embed="rId2"/>
                <a:stretch>
                  <a:fillRect l="-1635" t="-1752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85774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large should my sample be?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#1. question in statistical consultation</a:t>
            </a:r>
          </a:p>
          <a:p>
            <a:r>
              <a:rPr lang="en-US" dirty="0"/>
              <a:t>Depends on:</a:t>
            </a:r>
          </a:p>
          <a:p>
            <a:pPr lvl="1"/>
            <a:r>
              <a:rPr lang="en-US" dirty="0"/>
              <a:t>Statistic of interest (here: mean)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Variance in sample/population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Required precision of Confidence Interval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Alpha, standard error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Size of sample/population (n/N)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Often, we want to test for size of difference between groups (see take home exercise) and therefore Power also plays a role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nl-N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7627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598" name="Picture 6" descr="statistical pow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1584" y="2564959"/>
            <a:ext cx="6796186" cy="4293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α</a:t>
            </a:r>
            <a:r>
              <a:rPr lang="en-US" dirty="0"/>
              <a:t>? Power (</a:t>
            </a:r>
            <a:r>
              <a:rPr lang="el-GR" dirty="0"/>
              <a:t>β</a:t>
            </a:r>
            <a:r>
              <a:rPr lang="en-US" dirty="0"/>
              <a:t>)?</a:t>
            </a:r>
            <a:endParaRPr lang="en-US" altLang="nl-NL" dirty="0"/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2208214" y="1700213"/>
            <a:ext cx="8064251" cy="419100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80000"/>
              </a:lnSpc>
              <a:buFontTx/>
              <a:buChar char="•"/>
            </a:pPr>
            <a:r>
              <a:rPr lang="en-US" altLang="nl-NL" sz="2800" dirty="0"/>
              <a:t>Type I error (</a:t>
            </a:r>
            <a:r>
              <a:rPr lang="el-GR" sz="2800" dirty="0"/>
              <a:t>α</a:t>
            </a:r>
            <a:r>
              <a:rPr lang="en-US" sz="2800" dirty="0"/>
              <a:t>) is to reject H0 while H0 is true</a:t>
            </a:r>
            <a:endParaRPr lang="en-US" altLang="nl-NL" sz="2400" dirty="0"/>
          </a:p>
          <a:p>
            <a:pPr marL="457200" indent="-457200">
              <a:lnSpc>
                <a:spcPct val="80000"/>
              </a:lnSpc>
              <a:buFontTx/>
              <a:buChar char="•"/>
            </a:pPr>
            <a:r>
              <a:rPr lang="en-US" altLang="nl-NL" sz="2800" dirty="0"/>
              <a:t>Type II error (</a:t>
            </a:r>
            <a:r>
              <a:rPr lang="el-GR" sz="2800" dirty="0"/>
              <a:t>β</a:t>
            </a:r>
            <a:r>
              <a:rPr lang="en-US" altLang="nl-NL" sz="2800" dirty="0"/>
              <a:t>) is to accept H0 while H1 is true</a:t>
            </a:r>
          </a:p>
          <a:p>
            <a:pPr marL="457200" indent="-457200">
              <a:lnSpc>
                <a:spcPct val="80000"/>
              </a:lnSpc>
              <a:buNone/>
            </a:pPr>
            <a:endParaRPr lang="en-US" altLang="nl-NL" sz="2000" dirty="0"/>
          </a:p>
          <a:p>
            <a:pPr marL="457200" indent="-457200">
              <a:lnSpc>
                <a:spcPct val="80000"/>
              </a:lnSpc>
            </a:pPr>
            <a:endParaRPr lang="en-US" altLang="nl-NL" sz="2000" dirty="0"/>
          </a:p>
        </p:txBody>
      </p:sp>
    </p:spTree>
    <p:extLst>
      <p:ext uri="{BB962C8B-B14F-4D97-AF65-F5344CB8AC3E}">
        <p14:creationId xmlns:p14="http://schemas.microsoft.com/office/powerpoint/2010/main" val="3953355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large should my sample be?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/>
              <a:t>α</a:t>
            </a:r>
            <a:r>
              <a:rPr lang="en-US" dirty="0"/>
              <a:t> =.05</a:t>
            </a:r>
          </a:p>
          <a:p>
            <a:r>
              <a:rPr lang="en-US" dirty="0"/>
              <a:t>Standard error?</a:t>
            </a:r>
          </a:p>
          <a:p>
            <a:pPr lvl="1"/>
            <a:r>
              <a:rPr lang="en-US" dirty="0"/>
              <a:t>Estimate relative error instead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Coefficient of variation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964" y="3717033"/>
            <a:ext cx="2880320" cy="91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711575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 exercise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What is mean grade of students at Utrecht University (1-10-scale) under SRS?</a:t>
            </a:r>
          </a:p>
          <a:p>
            <a:pPr lvl="1"/>
            <a:r>
              <a:rPr lang="en-US" dirty="0"/>
              <a:t>Population = 20.000 students</a:t>
            </a:r>
          </a:p>
          <a:p>
            <a:r>
              <a:rPr lang="en-US" dirty="0"/>
              <a:t>Best guesses for means and Variance?</a:t>
            </a:r>
          </a:p>
          <a:p>
            <a:pPr lvl="1"/>
            <a:r>
              <a:rPr lang="en-US" dirty="0"/>
              <a:t>Mean: 7.0</a:t>
            </a:r>
          </a:p>
          <a:p>
            <a:pPr lvl="1"/>
            <a:r>
              <a:rPr lang="en-US" dirty="0"/>
              <a:t>variance: 4</a:t>
            </a:r>
          </a:p>
          <a:p>
            <a:r>
              <a:rPr lang="en-US" dirty="0"/>
              <a:t>I want to be precise: </a:t>
            </a:r>
            <a:r>
              <a:rPr lang="en-US" dirty="0" err="1"/>
              <a:t>s.e.</a:t>
            </a:r>
            <a:r>
              <a:rPr lang="en-US" dirty="0"/>
              <a:t> restricted to 2% (cv=.02)</a:t>
            </a:r>
          </a:p>
          <a:p>
            <a:pPr lvl="1"/>
            <a:r>
              <a:rPr lang="en-US" dirty="0"/>
              <a:t>Implies CI of [-1.96 *2 ; 1.96*2] = 7.84%, and </a:t>
            </a:r>
          </a:p>
          <a:p>
            <a:pPr lvl="1"/>
            <a:r>
              <a:rPr lang="en-US" dirty="0"/>
              <a:t>Margin of error  [1.96*2] = 3.92% of mean</a:t>
            </a:r>
          </a:p>
          <a:p>
            <a:r>
              <a:rPr lang="en-US" dirty="0"/>
              <a:t>Alpha = .05</a:t>
            </a:r>
          </a:p>
          <a:p>
            <a:r>
              <a:rPr lang="en-US" dirty="0">
                <a:solidFill>
                  <a:srgbClr val="FF0000"/>
                </a:solidFill>
              </a:rPr>
              <a:t>How large should sample be?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lvl="1"/>
            <a:endParaRPr lang="nl-N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F084EAC-4A5E-497E-BD2D-2D8A3625B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504" y="5852895"/>
            <a:ext cx="2880320" cy="91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0FCF6B06-A280-4979-9AB7-0660AB63C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1824" y="5886522"/>
            <a:ext cx="5832648" cy="844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114C45-CD6E-B5F8-9BF9-064A62156BF4}"/>
              </a:ext>
            </a:extLst>
          </p:cNvPr>
          <p:cNvSpPr txBox="1"/>
          <p:nvPr/>
        </p:nvSpPr>
        <p:spPr>
          <a:xfrm>
            <a:off x="1631504" y="6084132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</a:t>
            </a:r>
            <a:endParaRPr lang="nl-N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3FD469-D681-91B9-AF47-5246D1625189}"/>
              </a:ext>
            </a:extLst>
          </p:cNvPr>
          <p:cNvSpPr txBox="1"/>
          <p:nvPr/>
        </p:nvSpPr>
        <p:spPr>
          <a:xfrm>
            <a:off x="4702833" y="5975125"/>
            <a:ext cx="792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633333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229600" cy="5257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   </a:t>
            </a:r>
            <a:r>
              <a:rPr lang="en-US" b="1" dirty="0"/>
              <a:t> 1. </a:t>
            </a:r>
            <a:r>
              <a:rPr lang="en-US" dirty="0"/>
              <a:t>standard error:</a:t>
            </a:r>
          </a:p>
          <a:p>
            <a:pPr marL="457200" lvl="1" indent="0">
              <a:buNone/>
            </a:pPr>
            <a:r>
              <a:rPr lang="en-US" dirty="0"/>
              <a:t>.02 = x / 7 = </a:t>
            </a:r>
            <a:r>
              <a:rPr lang="en-US" dirty="0">
                <a:solidFill>
                  <a:srgbClr val="FF0000"/>
                </a:solidFill>
              </a:rPr>
              <a:t>.14</a:t>
            </a:r>
            <a:r>
              <a:rPr lang="en-US" dirty="0"/>
              <a:t>/7</a:t>
            </a:r>
          </a:p>
          <a:p>
            <a:pPr marL="457200" lvl="1" indent="0">
              <a:buNone/>
            </a:pPr>
            <a:r>
              <a:rPr lang="en-US" b="1" dirty="0"/>
              <a:t>2. </a:t>
            </a:r>
            <a:r>
              <a:rPr lang="en-US" dirty="0"/>
              <a:t>Compute n under SRSWOR: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.14 </a:t>
            </a:r>
            <a:r>
              <a:rPr lang="en-US" dirty="0"/>
              <a:t>= sqrt(1-f)* (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/>
              <a:t>/sqrt(n)) 	</a:t>
            </a:r>
          </a:p>
          <a:p>
            <a:pPr marL="457200" lvl="1" indent="0">
              <a:buNone/>
            </a:pPr>
            <a:r>
              <a:rPr lang="en-US" dirty="0"/>
              <a:t>2/.14 = sqrt(n)/sqrt(1-f) = 14.286² /sqrt(1-f).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n=204.08 (or 205)</a:t>
            </a:r>
            <a:endParaRPr lang="en-US" dirty="0"/>
          </a:p>
          <a:p>
            <a:pPr lvl="1"/>
            <a:r>
              <a:rPr lang="en-US" sz="2000" dirty="0"/>
              <a:t>We may ignore </a:t>
            </a:r>
            <a:r>
              <a:rPr lang="en-US" sz="2000" dirty="0" err="1"/>
              <a:t>fpc</a:t>
            </a:r>
            <a:r>
              <a:rPr lang="en-US" sz="2000" dirty="0"/>
              <a:t> because sampling fraction &lt;5%</a:t>
            </a:r>
          </a:p>
          <a:p>
            <a:pPr lvl="1"/>
            <a:r>
              <a:rPr lang="en-US" sz="2000" dirty="0"/>
              <a:t>Or: f = 1-(205/20.000) = 1-.01 = .99</a:t>
            </a:r>
          </a:p>
          <a:p>
            <a:pPr lvl="1"/>
            <a:r>
              <a:rPr lang="en-US" sz="2000" dirty="0"/>
              <a:t>2/.14/(sqrt(.99) = sqrt(n) = 14.43</a:t>
            </a:r>
            <a:r>
              <a:rPr lang="en-US" sz="2000" baseline="30000" dirty="0"/>
              <a:t>2</a:t>
            </a:r>
            <a:r>
              <a:rPr lang="en-US" sz="2000" dirty="0"/>
              <a:t> = 206.14 (or 207)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944" y="1556792"/>
            <a:ext cx="2880320" cy="91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7568" y="3140969"/>
            <a:ext cx="5832648" cy="844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39524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Estimator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Equal selection probabilities (SRS):</a:t>
            </a:r>
          </a:p>
          <a:p>
            <a:pPr lvl="2"/>
            <a:r>
              <a:rPr lang="en-US" dirty="0"/>
              <a:t>Unbiased estimator of mean, variance in population</a:t>
            </a:r>
          </a:p>
          <a:p>
            <a:pPr lvl="3"/>
            <a:r>
              <a:rPr lang="en-US" dirty="0"/>
              <a:t>Can use sample size to manipulate precision</a:t>
            </a:r>
          </a:p>
          <a:p>
            <a:pPr lvl="2"/>
            <a:r>
              <a:rPr lang="en-US" dirty="0"/>
              <a:t>Also of regression (OLS), other estimates</a:t>
            </a:r>
          </a:p>
          <a:p>
            <a:pPr lvl="2"/>
            <a:r>
              <a:rPr lang="en-US" dirty="0"/>
              <a:t>So, with an SRS, you can use the data as is</a:t>
            </a:r>
          </a:p>
          <a:p>
            <a:pPr lvl="2"/>
            <a:r>
              <a:rPr lang="en-US" dirty="0"/>
              <a:t>When there are </a:t>
            </a:r>
            <a:r>
              <a:rPr lang="en-US" i="1" dirty="0"/>
              <a:t>no coverage and nonresponse errors</a:t>
            </a:r>
          </a:p>
          <a:p>
            <a:pPr lvl="1"/>
            <a:r>
              <a:rPr lang="en-US" dirty="0"/>
              <a:t>Unequal selection probabilities</a:t>
            </a:r>
          </a:p>
          <a:p>
            <a:pPr lvl="2"/>
            <a:r>
              <a:rPr lang="en-US" dirty="0"/>
              <a:t>You can’t use the data as is…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608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C8A14-33C3-4E72-8150-7EEFF3B8B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unequal probabilities?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086F9-2F4B-4141-9E86-D187C8B27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you want to make your design </a:t>
            </a:r>
            <a:r>
              <a:rPr lang="en-US" dirty="0">
                <a:solidFill>
                  <a:srgbClr val="00B0F0"/>
                </a:solidFill>
              </a:rPr>
              <a:t>cheaper </a:t>
            </a:r>
            <a:r>
              <a:rPr lang="en-US" dirty="0"/>
              <a:t>or </a:t>
            </a:r>
            <a:r>
              <a:rPr lang="en-US" dirty="0">
                <a:solidFill>
                  <a:srgbClr val="7030A0"/>
                </a:solidFill>
              </a:rPr>
              <a:t>more efficient</a:t>
            </a:r>
          </a:p>
          <a:p>
            <a:pPr lvl="1"/>
            <a:r>
              <a:rPr lang="en-US" dirty="0">
                <a:solidFill>
                  <a:srgbClr val="7030A0"/>
                </a:solidFill>
              </a:rPr>
              <a:t>Stratification</a:t>
            </a:r>
            <a:r>
              <a:rPr lang="en-US" dirty="0"/>
              <a:t> and </a:t>
            </a:r>
            <a:r>
              <a:rPr lang="en-US" dirty="0">
                <a:solidFill>
                  <a:srgbClr val="00B0F0"/>
                </a:solidFill>
              </a:rPr>
              <a:t>clustering</a:t>
            </a:r>
          </a:p>
          <a:p>
            <a:pPr lvl="1"/>
            <a:r>
              <a:rPr lang="en-US" dirty="0"/>
              <a:t>Next time</a:t>
            </a:r>
          </a:p>
          <a:p>
            <a:r>
              <a:rPr lang="nl-NL" dirty="0" err="1"/>
              <a:t>Because</a:t>
            </a:r>
            <a:r>
              <a:rPr lang="nl-NL" dirty="0"/>
              <a:t> </a:t>
            </a:r>
            <a:r>
              <a:rPr lang="nl-NL" dirty="0" err="1"/>
              <a:t>there</a:t>
            </a:r>
            <a:r>
              <a:rPr lang="nl-NL" dirty="0"/>
              <a:t> are issues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list</a:t>
            </a:r>
          </a:p>
          <a:p>
            <a:pPr lvl="1"/>
            <a:r>
              <a:rPr lang="nl-NL" dirty="0" err="1"/>
              <a:t>Why</a:t>
            </a:r>
            <a:r>
              <a:rPr lang="nl-NL" dirty="0"/>
              <a:t>? </a:t>
            </a:r>
          </a:p>
        </p:txBody>
      </p:sp>
    </p:spTree>
    <p:extLst>
      <p:ext uri="{BB962C8B-B14F-4D97-AF65-F5344CB8AC3E}">
        <p14:creationId xmlns:p14="http://schemas.microsoft.com/office/powerpoint/2010/main" val="13208570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D2247-39B9-4B43-8CB6-EAB07D2A5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Coverage and sampling issues in SRS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BF2FC-4FAC-4E30-83D3-7A21BBC5B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Your list may have double entries</a:t>
            </a:r>
          </a:p>
          <a:p>
            <a:pPr lvl="1"/>
            <a:r>
              <a:rPr lang="en-US" dirty="0"/>
              <a:t>E.g. students enrolled in multiple programmes</a:t>
            </a:r>
          </a:p>
          <a:p>
            <a:pPr lvl="1"/>
            <a:r>
              <a:rPr lang="nl-NL" dirty="0" err="1"/>
              <a:t>Sometimes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don’t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in advance</a:t>
            </a:r>
          </a:p>
          <a:p>
            <a:pPr lvl="2"/>
            <a:r>
              <a:rPr lang="nl-NL" dirty="0"/>
              <a:t>E.g. multiple </a:t>
            </a:r>
            <a:r>
              <a:rPr lang="nl-NL" dirty="0" err="1"/>
              <a:t>telephone</a:t>
            </a:r>
            <a:r>
              <a:rPr lang="nl-NL" dirty="0"/>
              <a:t> </a:t>
            </a:r>
            <a:r>
              <a:rPr lang="nl-NL" dirty="0" err="1"/>
              <a:t>numbers</a:t>
            </a:r>
            <a:r>
              <a:rPr lang="nl-NL" dirty="0"/>
              <a:t> in RDD designs</a:t>
            </a:r>
          </a:p>
          <a:p>
            <a:r>
              <a:rPr lang="nl-NL" dirty="0" err="1"/>
              <a:t>You</a:t>
            </a:r>
            <a:r>
              <a:rPr lang="nl-NL" dirty="0"/>
              <a:t> have a list of clusters, but want </a:t>
            </a:r>
            <a:r>
              <a:rPr lang="nl-NL" dirty="0" err="1"/>
              <a:t>individuals</a:t>
            </a:r>
            <a:endParaRPr lang="nl-NL" dirty="0"/>
          </a:p>
          <a:p>
            <a:pPr lvl="1"/>
            <a:r>
              <a:rPr lang="nl-NL" dirty="0" err="1"/>
              <a:t>Addresses</a:t>
            </a:r>
            <a:r>
              <a:rPr lang="nl-NL" dirty="0"/>
              <a:t> -&gt; </a:t>
            </a:r>
            <a:r>
              <a:rPr lang="nl-NL" dirty="0" err="1"/>
              <a:t>individuals</a:t>
            </a:r>
            <a:endParaRPr lang="nl-NL" dirty="0"/>
          </a:p>
          <a:p>
            <a:pPr lvl="1"/>
            <a:r>
              <a:rPr lang="nl-NL" dirty="0"/>
              <a:t>How </a:t>
            </a:r>
            <a:r>
              <a:rPr lang="nl-NL" dirty="0" err="1"/>
              <a:t>many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live at </a:t>
            </a:r>
            <a:r>
              <a:rPr lang="nl-NL" dirty="0" err="1"/>
              <a:t>this</a:t>
            </a:r>
            <a:r>
              <a:rPr lang="nl-NL" dirty="0"/>
              <a:t> </a:t>
            </a:r>
            <a:r>
              <a:rPr lang="nl-NL" dirty="0" err="1"/>
              <a:t>address</a:t>
            </a:r>
            <a:r>
              <a:rPr lang="nl-NL" dirty="0"/>
              <a:t>? </a:t>
            </a:r>
          </a:p>
          <a:p>
            <a:endParaRPr lang="nl-NL" dirty="0"/>
          </a:p>
          <a:p>
            <a:r>
              <a:rPr lang="nl-NL" dirty="0" err="1"/>
              <a:t>Problem</a:t>
            </a:r>
            <a:r>
              <a:rPr lang="nl-NL" dirty="0"/>
              <a:t> -&gt; </a:t>
            </a:r>
            <a:r>
              <a:rPr lang="nl-NL" dirty="0">
                <a:solidFill>
                  <a:srgbClr val="FF0000"/>
                </a:solidFill>
              </a:rPr>
              <a:t>take </a:t>
            </a:r>
            <a:r>
              <a:rPr lang="nl-NL" dirty="0" err="1">
                <a:solidFill>
                  <a:srgbClr val="FF0000"/>
                </a:solidFill>
              </a:rPr>
              <a:t>unequal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selection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probabilities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into</a:t>
            </a:r>
            <a:r>
              <a:rPr lang="nl-NL" dirty="0">
                <a:solidFill>
                  <a:srgbClr val="FF0000"/>
                </a:solidFill>
              </a:rPr>
              <a:t> account </a:t>
            </a:r>
          </a:p>
        </p:txBody>
      </p:sp>
    </p:spTree>
    <p:extLst>
      <p:ext uri="{BB962C8B-B14F-4D97-AF65-F5344CB8AC3E}">
        <p14:creationId xmlns:p14="http://schemas.microsoft.com/office/powerpoint/2010/main" val="41878624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E3914-1C16-455E-BCD3-54D83723F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do: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EEF748-A25B-4D57-A876-9F7E1A3D91A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dirty="0"/>
                  <a:t>Estimate individual selection probabilities: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nl-NL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nl-NL" dirty="0" err="1"/>
                  <a:t>Weight</a:t>
                </a:r>
                <a:r>
                  <a:rPr lang="nl-NL" dirty="0"/>
                  <a:t> cases </a:t>
                </a:r>
                <a:r>
                  <a:rPr lang="nl-NL" dirty="0" err="1"/>
                  <a:t>by</a:t>
                </a:r>
                <a:r>
                  <a:rPr lang="nl-NL" dirty="0"/>
                  <a:t> </a:t>
                </a:r>
                <a:r>
                  <a:rPr lang="nl-NL" dirty="0" err="1"/>
                  <a:t>the</a:t>
                </a:r>
                <a:r>
                  <a:rPr lang="nl-NL" dirty="0"/>
                  <a:t> inverse of </a:t>
                </a:r>
                <a:r>
                  <a:rPr lang="nl-NL" dirty="0" err="1"/>
                  <a:t>their</a:t>
                </a:r>
                <a:r>
                  <a:rPr lang="nl-NL" dirty="0"/>
                  <a:t> </a:t>
                </a:r>
                <a:r>
                  <a:rPr lang="nl-NL" dirty="0" err="1"/>
                  <a:t>selection</a:t>
                </a:r>
                <a:r>
                  <a:rPr lang="nl-NL" dirty="0"/>
                  <a:t> </a:t>
                </a:r>
                <a:r>
                  <a:rPr lang="nl-NL" dirty="0" err="1"/>
                  <a:t>probabilities</a:t>
                </a:r>
                <a:r>
                  <a:rPr lang="nl-NL" dirty="0"/>
                  <a:t>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den>
                    </m:f>
                  </m:oMath>
                </a14:m>
                <a:endParaRPr lang="nl-NL" dirty="0"/>
              </a:p>
              <a:p>
                <a:pPr marL="514350" indent="-514350">
                  <a:buFont typeface="+mj-lt"/>
                  <a:buAutoNum type="arabicPeriod"/>
                </a:pPr>
                <a:r>
                  <a:rPr lang="nl-NL" dirty="0"/>
                  <a:t>In computing </a:t>
                </a:r>
                <a:r>
                  <a:rPr lang="nl-NL" dirty="0" err="1"/>
                  <a:t>statistics</a:t>
                </a:r>
                <a:r>
                  <a:rPr lang="nl-NL" dirty="0"/>
                  <a:t>, </a:t>
                </a:r>
                <a:r>
                  <a:rPr lang="nl-NL" dirty="0" err="1"/>
                  <a:t>every</a:t>
                </a:r>
                <a:r>
                  <a:rPr lang="nl-NL" dirty="0"/>
                  <a:t> case is </a:t>
                </a:r>
                <a:r>
                  <a:rPr lang="nl-NL" dirty="0" err="1"/>
                  <a:t>weighted</a:t>
                </a:r>
                <a:r>
                  <a:rPr lang="nl-NL" dirty="0"/>
                  <a:t> in analysis:</a:t>
                </a:r>
              </a:p>
              <a:p>
                <a:pPr marL="400050" lvl="1" indent="0">
                  <a:buNone/>
                </a:pPr>
                <a:r>
                  <a:rPr lang="nl-NL" dirty="0"/>
                  <a:t>- e.g.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bar>
                          <m:barPr>
                            <m:pos m:val="top"/>
                            <m:ctrlPr>
                              <a:rPr lang="nl-NL" i="1">
                                <a:latin typeface="Cambria Math" panose="02040503050406030204" pitchFamily="18" charset="0"/>
                              </a:rPr>
                            </m:ctrlPr>
                          </m:bar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ba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endParaRPr lang="nl-NL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1EEF748-A25B-4D57-A876-9F7E1A3D91A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926" t="-2022" r="-667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75394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element on the sampling frame has </a:t>
            </a:r>
            <a:r>
              <a:rPr lang="en-US" dirty="0">
                <a:solidFill>
                  <a:srgbClr val="FF0000"/>
                </a:solidFill>
              </a:rPr>
              <a:t>an equal, non-zero </a:t>
            </a:r>
            <a:r>
              <a:rPr lang="en-US" dirty="0"/>
              <a:t>probability of being selected into sample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Element: individuals/households/companies</a:t>
            </a:r>
          </a:p>
          <a:p>
            <a:pPr lvl="1"/>
            <a:r>
              <a:rPr lang="en-US" dirty="0"/>
              <a:t>Population: collection of elements</a:t>
            </a:r>
          </a:p>
          <a:p>
            <a:pPr lvl="1"/>
            <a:endParaRPr lang="en-US" dirty="0"/>
          </a:p>
          <a:p>
            <a:r>
              <a:rPr lang="en-US" dirty="0"/>
              <a:t>Why/when use a SRS?</a:t>
            </a:r>
          </a:p>
        </p:txBody>
      </p:sp>
    </p:spTree>
    <p:extLst>
      <p:ext uri="{BB962C8B-B14F-4D97-AF65-F5344CB8AC3E}">
        <p14:creationId xmlns:p14="http://schemas.microsoft.com/office/powerpoint/2010/main" val="21791274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767EA-9E7B-4C78-AC00-30131A8DB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Weights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2DA41A2-5B58-41AF-B25C-BDECEE75196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In SRS,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l-NL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= 1 for all.</a:t>
                </a:r>
              </a:p>
              <a:p>
                <a:r>
                  <a:rPr lang="en-US" dirty="0"/>
                  <a:t>Sampling or design weights correct for unequal selection probabilities in sampling</a:t>
                </a:r>
              </a:p>
              <a:p>
                <a:pPr lvl="1"/>
                <a:r>
                  <a:rPr lang="en-US" dirty="0"/>
                  <a:t>Correction for bias in sampling</a:t>
                </a:r>
              </a:p>
              <a:p>
                <a:pPr lvl="1"/>
                <a:r>
                  <a:rPr lang="en-US" dirty="0"/>
                  <a:t>Nonresponse weights also exist (week 9)</a:t>
                </a:r>
              </a:p>
              <a:p>
                <a:r>
                  <a:rPr lang="en-US" dirty="0"/>
                  <a:t>Point estimates are weighted</a:t>
                </a:r>
              </a:p>
              <a:p>
                <a:pPr lvl="1"/>
                <a:r>
                  <a:rPr lang="en-US" dirty="0"/>
                  <a:t>Means, B, </a:t>
                </a:r>
              </a:p>
              <a:p>
                <a:r>
                  <a:rPr lang="en-US" dirty="0"/>
                  <a:t>Variances more complex</a:t>
                </a:r>
              </a:p>
              <a:p>
                <a:pPr lvl="1"/>
                <a:r>
                  <a:rPr lang="en-US" dirty="0"/>
                  <a:t>Next week</a:t>
                </a:r>
              </a:p>
              <a:p>
                <a:endParaRPr lang="nl-NL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2DA41A2-5B58-41AF-B25C-BDECEE7519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704" t="-2695" b="-229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984763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nl-NL" b="1" dirty="0"/>
          </a:p>
        </p:txBody>
      </p:sp>
      <p:pic>
        <p:nvPicPr>
          <p:cNvPr id="4" name="Picture 7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910" y="1156771"/>
            <a:ext cx="7557466" cy="547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Oval 4"/>
          <p:cNvSpPr/>
          <p:nvPr/>
        </p:nvSpPr>
        <p:spPr>
          <a:xfrm>
            <a:off x="8400256" y="2924944"/>
            <a:ext cx="936104" cy="576064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Oval 5"/>
          <p:cNvSpPr/>
          <p:nvPr/>
        </p:nvSpPr>
        <p:spPr>
          <a:xfrm>
            <a:off x="8552656" y="5157192"/>
            <a:ext cx="936104" cy="576064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877478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Take home exercise week 3</a:t>
            </a:r>
          </a:p>
          <a:p>
            <a:pPr lvl="1"/>
            <a:r>
              <a:rPr lang="en-US" dirty="0"/>
              <a:t>Draw SRS samples (once more)</a:t>
            </a:r>
          </a:p>
          <a:p>
            <a:pPr lvl="1"/>
            <a:r>
              <a:rPr lang="en-US" dirty="0"/>
              <a:t>Work with </a:t>
            </a:r>
            <a:r>
              <a:rPr lang="en-US" dirty="0" err="1"/>
              <a:t>Svydesign</a:t>
            </a:r>
            <a:r>
              <a:rPr lang="en-US" dirty="0"/>
              <a:t> in R</a:t>
            </a:r>
          </a:p>
          <a:p>
            <a:pPr lvl="1"/>
            <a:r>
              <a:rPr lang="en-US" dirty="0"/>
              <a:t>Work with design weights </a:t>
            </a:r>
          </a:p>
          <a:p>
            <a:pPr lvl="1"/>
            <a:r>
              <a:rPr lang="en-US" dirty="0"/>
              <a:t>Compute sample sizes (power analysis)</a:t>
            </a:r>
          </a:p>
          <a:p>
            <a:r>
              <a:rPr lang="en-US" b="1" dirty="0"/>
              <a:t>Next time:</a:t>
            </a:r>
          </a:p>
          <a:p>
            <a:pPr lvl="1"/>
            <a:r>
              <a:rPr lang="en-US" dirty="0"/>
              <a:t>We will discuss sampling designs with explicit unequal selection probabilities (stratification and clustering)</a:t>
            </a:r>
          </a:p>
          <a:p>
            <a:pPr lvl="1"/>
            <a:r>
              <a:rPr lang="en-US" dirty="0"/>
              <a:t>Read Stuart</a:t>
            </a:r>
          </a:p>
        </p:txBody>
      </p:sp>
    </p:spTree>
    <p:extLst>
      <p:ext uri="{BB962C8B-B14F-4D97-AF65-F5344CB8AC3E}">
        <p14:creationId xmlns:p14="http://schemas.microsoft.com/office/powerpoint/2010/main" val="2225108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sampling: when?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is a sampling frame consisting of population elements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Bonus Q</a:t>
            </a:r>
            <a:r>
              <a:rPr lang="en-US" dirty="0"/>
              <a:t>: what to do if we have no frame?</a:t>
            </a:r>
          </a:p>
          <a:p>
            <a:endParaRPr lang="en-US" dirty="0"/>
          </a:p>
          <a:p>
            <a:r>
              <a:rPr lang="en-US" dirty="0"/>
              <a:t>No need for clustering</a:t>
            </a:r>
          </a:p>
          <a:p>
            <a:pPr lvl="1"/>
            <a:r>
              <a:rPr lang="en-US" dirty="0"/>
              <a:t>Depends on mode</a:t>
            </a:r>
          </a:p>
          <a:p>
            <a:pPr lvl="2"/>
            <a:r>
              <a:rPr lang="en-US" dirty="0"/>
              <a:t>Web/mail vs. face-to-face/telephone</a:t>
            </a:r>
          </a:p>
          <a:p>
            <a:r>
              <a:rPr lang="en-US" dirty="0"/>
              <a:t>No need for stratification</a:t>
            </a:r>
          </a:p>
          <a:p>
            <a:pPr lvl="1"/>
            <a:r>
              <a:rPr lang="en-US" dirty="0"/>
              <a:t>Little is known about people on sampling frame</a:t>
            </a:r>
          </a:p>
          <a:p>
            <a:pPr lvl="1"/>
            <a:r>
              <a:rPr lang="en-US" dirty="0"/>
              <a:t>Known characteristics do not correlate with dependent variables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795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sampling </a:t>
            </a:r>
            <a:r>
              <a:rPr lang="nl-NL" dirty="0" err="1"/>
              <a:t>distribution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See file “</a:t>
            </a:r>
            <a:r>
              <a:rPr lang="nl-NL" dirty="0" err="1"/>
              <a:t>simulation_cards_srs.R</a:t>
            </a:r>
            <a:r>
              <a:rPr lang="nl-NL" dirty="0"/>
              <a:t>”</a:t>
            </a:r>
          </a:p>
          <a:p>
            <a:r>
              <a:rPr lang="nl-NL" dirty="0"/>
              <a:t>Idea:</a:t>
            </a:r>
          </a:p>
          <a:p>
            <a:pPr lvl="1"/>
            <a:r>
              <a:rPr lang="nl-NL" dirty="0"/>
              <a:t>Every sample </a:t>
            </a:r>
            <a:r>
              <a:rPr lang="nl-NL" dirty="0" err="1"/>
              <a:t>will</a:t>
            </a:r>
            <a:r>
              <a:rPr lang="nl-NL" dirty="0"/>
              <a:t> have a </a:t>
            </a:r>
            <a:r>
              <a:rPr lang="nl-NL" dirty="0" err="1"/>
              <a:t>slightly</a:t>
            </a:r>
            <a:r>
              <a:rPr lang="nl-NL" dirty="0"/>
              <a:t> different </a:t>
            </a:r>
            <a:r>
              <a:rPr lang="nl-NL" dirty="0" err="1"/>
              <a:t>estimate</a:t>
            </a:r>
            <a:endParaRPr lang="nl-NL" dirty="0"/>
          </a:p>
          <a:p>
            <a:pPr lvl="1"/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matters</a:t>
            </a:r>
            <a:r>
              <a:rPr lang="nl-NL" dirty="0"/>
              <a:t> is </a:t>
            </a:r>
            <a:r>
              <a:rPr lang="nl-NL" dirty="0" err="1"/>
              <a:t>whether</a:t>
            </a:r>
            <a:r>
              <a:rPr lang="nl-NL" dirty="0"/>
              <a:t> </a:t>
            </a:r>
            <a:r>
              <a:rPr lang="nl-NL" dirty="0">
                <a:solidFill>
                  <a:srgbClr val="00B050"/>
                </a:solidFill>
              </a:rPr>
              <a:t>[</a:t>
            </a:r>
            <a:r>
              <a:rPr lang="nl-NL" dirty="0" err="1">
                <a:solidFill>
                  <a:srgbClr val="00B050"/>
                </a:solidFill>
              </a:rPr>
              <a:t>the</a:t>
            </a:r>
            <a:r>
              <a:rPr lang="nl-NL" dirty="0">
                <a:solidFill>
                  <a:srgbClr val="00B050"/>
                </a:solidFill>
              </a:rPr>
              <a:t> </a:t>
            </a:r>
            <a:r>
              <a:rPr lang="nl-NL" dirty="0" err="1">
                <a:solidFill>
                  <a:srgbClr val="00B050"/>
                </a:solidFill>
              </a:rPr>
              <a:t>method</a:t>
            </a:r>
            <a:r>
              <a:rPr lang="nl-NL" dirty="0">
                <a:solidFill>
                  <a:srgbClr val="00B050"/>
                </a:solidFill>
              </a:rPr>
              <a:t>] </a:t>
            </a:r>
            <a:r>
              <a:rPr lang="nl-NL" dirty="0" err="1"/>
              <a:t>gives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a </a:t>
            </a:r>
            <a:r>
              <a:rPr lang="nl-NL" dirty="0">
                <a:solidFill>
                  <a:srgbClr val="FF0000"/>
                </a:solidFill>
              </a:rPr>
              <a:t>consistent </a:t>
            </a:r>
            <a:r>
              <a:rPr lang="nl-NL" dirty="0" err="1">
                <a:solidFill>
                  <a:srgbClr val="FF0000"/>
                </a:solidFill>
              </a:rPr>
              <a:t>estimate</a:t>
            </a:r>
            <a:r>
              <a:rPr lang="nl-NL" dirty="0">
                <a:solidFill>
                  <a:srgbClr val="FF0000"/>
                </a:solidFill>
              </a:rPr>
              <a:t> of </a:t>
            </a:r>
            <a:r>
              <a:rPr lang="nl-NL" dirty="0" err="1">
                <a:solidFill>
                  <a:srgbClr val="FF0000"/>
                </a:solidFill>
              </a:rPr>
              <a:t>the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population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>
                <a:solidFill>
                  <a:srgbClr val="00B0F0"/>
                </a:solidFill>
              </a:rPr>
              <a:t>in </a:t>
            </a:r>
            <a:r>
              <a:rPr lang="nl-NL" dirty="0" err="1">
                <a:solidFill>
                  <a:srgbClr val="00B0F0"/>
                </a:solidFill>
              </a:rPr>
              <a:t>the</a:t>
            </a:r>
            <a:r>
              <a:rPr lang="nl-NL" dirty="0">
                <a:solidFill>
                  <a:srgbClr val="00B0F0"/>
                </a:solidFill>
              </a:rPr>
              <a:t> long run</a:t>
            </a:r>
          </a:p>
          <a:p>
            <a:pPr lvl="1"/>
            <a:r>
              <a:rPr lang="nl-NL" dirty="0">
                <a:solidFill>
                  <a:srgbClr val="00B050"/>
                </a:solidFill>
              </a:rPr>
              <a:t>Simple Random Sampling </a:t>
            </a:r>
            <a:r>
              <a:rPr lang="nl-NL" dirty="0"/>
              <a:t>is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>
                <a:solidFill>
                  <a:srgbClr val="00B0F0"/>
                </a:solidFill>
              </a:rPr>
              <a:t>asymptoticially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unbiased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estimator</a:t>
            </a:r>
            <a:r>
              <a:rPr lang="nl-NL" dirty="0">
                <a:solidFill>
                  <a:srgbClr val="FF0000"/>
                </a:solidFill>
              </a:rPr>
              <a:t> </a:t>
            </a:r>
          </a:p>
          <a:p>
            <a:endParaRPr lang="nl-NL" dirty="0"/>
          </a:p>
          <a:p>
            <a:r>
              <a:rPr lang="nl-NL" dirty="0"/>
              <a:t>We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repeat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experiment 10.000 </a:t>
            </a:r>
            <a:r>
              <a:rPr lang="nl-NL" dirty="0" err="1"/>
              <a:t>times</a:t>
            </a:r>
            <a:r>
              <a:rPr lang="nl-N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68151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Sampling with/without replacement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does it not matter?</a:t>
            </a:r>
          </a:p>
          <a:p>
            <a:pPr lvl="1"/>
            <a:r>
              <a:rPr lang="en-US" dirty="0"/>
              <a:t>Selecting 1 out of 52 cards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84152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Sampling </a:t>
            </a:r>
            <a:r>
              <a:rPr lang="en-US" dirty="0">
                <a:solidFill>
                  <a:srgbClr val="FF0000"/>
                </a:solidFill>
              </a:rPr>
              <a:t>without</a:t>
            </a:r>
            <a:r>
              <a:rPr lang="en-US" dirty="0"/>
              <a:t> replacement (SRSWOR)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When does with/without not matter?</a:t>
            </a:r>
          </a:p>
          <a:p>
            <a:pPr lvl="1"/>
            <a:r>
              <a:rPr lang="en-US" dirty="0"/>
              <a:t>Selecting 1 out of 52 cards</a:t>
            </a:r>
          </a:p>
          <a:p>
            <a:endParaRPr lang="en-US" dirty="0"/>
          </a:p>
          <a:p>
            <a:r>
              <a:rPr lang="en-US" dirty="0"/>
              <a:t>What happens when we select 2 cards WOR</a:t>
            </a:r>
          </a:p>
          <a:p>
            <a:pPr lvl="1"/>
            <a:r>
              <a:rPr lang="en-US" dirty="0"/>
              <a:t>Card 1: </a:t>
            </a:r>
          </a:p>
          <a:p>
            <a:pPr lvl="2"/>
            <a:r>
              <a:rPr lang="en-US" dirty="0"/>
              <a:t>13/52 chance for Spades</a:t>
            </a:r>
          </a:p>
          <a:p>
            <a:pPr lvl="1"/>
            <a:r>
              <a:rPr lang="en-US" dirty="0"/>
              <a:t>Card 2: </a:t>
            </a:r>
          </a:p>
          <a:p>
            <a:pPr lvl="2"/>
            <a:r>
              <a:rPr lang="en-US" dirty="0"/>
              <a:t>75% chance for 13/51</a:t>
            </a:r>
          </a:p>
          <a:p>
            <a:pPr lvl="2"/>
            <a:r>
              <a:rPr lang="en-US" dirty="0"/>
              <a:t>25% chance for 12/51</a:t>
            </a:r>
          </a:p>
          <a:p>
            <a:pPr lvl="2"/>
            <a:endParaRPr lang="en-US" dirty="0"/>
          </a:p>
          <a:p>
            <a:r>
              <a:rPr lang="en-US" dirty="0"/>
              <a:t>Expected value for 2 cards: </a:t>
            </a:r>
          </a:p>
          <a:p>
            <a:pPr lvl="1"/>
            <a:r>
              <a:rPr lang="en-US" dirty="0"/>
              <a:t>0.25 + (.75*13/51+.25*12/51)=</a:t>
            </a:r>
          </a:p>
          <a:p>
            <a:pPr lvl="1"/>
            <a:r>
              <a:rPr lang="en-US" dirty="0"/>
              <a:t>0.25 + .1912 + .0588 = </a:t>
            </a:r>
            <a:r>
              <a:rPr lang="en-US" dirty="0">
                <a:solidFill>
                  <a:srgbClr val="FF0000"/>
                </a:solidFill>
              </a:rPr>
              <a:t>.50 Spades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44286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Sampling </a:t>
            </a:r>
            <a:r>
              <a:rPr lang="en-US" dirty="0">
                <a:solidFill>
                  <a:srgbClr val="FF0000"/>
                </a:solidFill>
              </a:rPr>
              <a:t>with</a:t>
            </a:r>
            <a:r>
              <a:rPr lang="en-US" dirty="0"/>
              <a:t> replacement (SRSWR)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600200"/>
            <a:ext cx="8579296" cy="506916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When does it not matter?</a:t>
            </a:r>
          </a:p>
          <a:p>
            <a:pPr lvl="1"/>
            <a:r>
              <a:rPr lang="en-US" dirty="0"/>
              <a:t>Selecting 1 out of 52 cards</a:t>
            </a:r>
          </a:p>
          <a:p>
            <a:endParaRPr lang="en-US" dirty="0"/>
          </a:p>
          <a:p>
            <a:r>
              <a:rPr lang="en-US" dirty="0"/>
              <a:t>What happens when we select 2 cards WR</a:t>
            </a:r>
          </a:p>
          <a:p>
            <a:pPr lvl="1"/>
            <a:r>
              <a:rPr lang="en-US" dirty="0"/>
              <a:t>Card 1: </a:t>
            </a:r>
          </a:p>
          <a:p>
            <a:pPr lvl="2"/>
            <a:r>
              <a:rPr lang="en-US" dirty="0"/>
              <a:t>13/52 chance for Spades</a:t>
            </a:r>
          </a:p>
          <a:p>
            <a:pPr lvl="1"/>
            <a:r>
              <a:rPr lang="en-US" dirty="0"/>
              <a:t>Card 2: </a:t>
            </a:r>
          </a:p>
          <a:p>
            <a:pPr lvl="2"/>
            <a:r>
              <a:rPr lang="en-US" dirty="0"/>
              <a:t>13/52 </a:t>
            </a:r>
          </a:p>
          <a:p>
            <a:pPr lvl="2"/>
            <a:endParaRPr lang="en-US" dirty="0"/>
          </a:p>
          <a:p>
            <a:r>
              <a:rPr lang="en-US" dirty="0"/>
              <a:t>Expected value for 2 cards: </a:t>
            </a:r>
          </a:p>
          <a:p>
            <a:pPr lvl="1"/>
            <a:r>
              <a:rPr lang="en-US" dirty="0"/>
              <a:t>0.25 + 0.25 = </a:t>
            </a:r>
            <a:r>
              <a:rPr lang="en-US" dirty="0">
                <a:solidFill>
                  <a:srgbClr val="FF0000"/>
                </a:solidFill>
              </a:rPr>
              <a:t>0.50</a:t>
            </a:r>
          </a:p>
          <a:p>
            <a:endParaRPr lang="en-US" dirty="0"/>
          </a:p>
          <a:p>
            <a:r>
              <a:rPr lang="en-US" dirty="0"/>
              <a:t>SRS(WR) and SRSWOR are both </a:t>
            </a:r>
            <a:r>
              <a:rPr lang="en-US" dirty="0">
                <a:solidFill>
                  <a:srgbClr val="FF0000"/>
                </a:solidFill>
              </a:rPr>
              <a:t>unbiased</a:t>
            </a:r>
            <a:r>
              <a:rPr lang="en-US" dirty="0"/>
              <a:t> estimators of population mean</a:t>
            </a:r>
          </a:p>
          <a:p>
            <a:pPr lvl="1"/>
            <a:r>
              <a:rPr lang="en-US" dirty="0"/>
              <a:t>Also of mode/median (the beauty of the central limit theorem)</a:t>
            </a:r>
          </a:p>
          <a:p>
            <a:pPr lvl="1"/>
            <a:r>
              <a:rPr lang="en-US" dirty="0"/>
              <a:t>We assume no other errors (coverage, nonresponse)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711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2210</Words>
  <Application>Microsoft Office PowerPoint</Application>
  <PresentationFormat>Widescreen</PresentationFormat>
  <Paragraphs>368</Paragraphs>
  <Slides>42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Arial</vt:lpstr>
      <vt:lpstr>Calibri</vt:lpstr>
      <vt:lpstr>Cambria Math</vt:lpstr>
      <vt:lpstr>Office Theme</vt:lpstr>
      <vt:lpstr>Survey Data analysis week 3   Simple Random Sampling</vt:lpstr>
      <vt:lpstr>The big picture</vt:lpstr>
      <vt:lpstr>Take home exercise of week 2</vt:lpstr>
      <vt:lpstr>Simple Random Sampling</vt:lpstr>
      <vt:lpstr>Simple random sampling: when?</vt:lpstr>
      <vt:lpstr>The sampling distribution</vt:lpstr>
      <vt:lpstr>Sampling with/without replacement</vt:lpstr>
      <vt:lpstr>Sampling without replacement (SRSWOR)</vt:lpstr>
      <vt:lpstr>Sampling with replacement (SRSWR)</vt:lpstr>
      <vt:lpstr>what’s the fuss – variance of estimator</vt:lpstr>
      <vt:lpstr>Estimators </vt:lpstr>
      <vt:lpstr>Computation SRSWOR (without)</vt:lpstr>
      <vt:lpstr>How do we compute se in SRSWOR ?</vt:lpstr>
      <vt:lpstr>Intermezzo 1: Fpc in practice</vt:lpstr>
      <vt:lpstr>Intermezzo 2: (n-1) or n?</vt:lpstr>
      <vt:lpstr>Why smaller?</vt:lpstr>
      <vt:lpstr>A real example</vt:lpstr>
      <vt:lpstr>Example: possible solution</vt:lpstr>
      <vt:lpstr>Why is standard error useful?</vt:lpstr>
      <vt:lpstr>s.e. and confidence intervals</vt:lpstr>
      <vt:lpstr>Margin of error</vt:lpstr>
      <vt:lpstr>Coefficient of variation</vt:lpstr>
      <vt:lpstr>Short exercise</vt:lpstr>
      <vt:lpstr>Solution:</vt:lpstr>
      <vt:lpstr>What if we need to be more precise?</vt:lpstr>
      <vt:lpstr>Solution:</vt:lpstr>
      <vt:lpstr>MoE and sample size</vt:lpstr>
      <vt:lpstr>PowerPoint Presentation</vt:lpstr>
      <vt:lpstr>What if we need to be more precise?</vt:lpstr>
      <vt:lpstr>Solution</vt:lpstr>
      <vt:lpstr>How large should my sample be?</vt:lpstr>
      <vt:lpstr>α? Power (β)?</vt:lpstr>
      <vt:lpstr>How large should my sample be?</vt:lpstr>
      <vt:lpstr>Class exercise</vt:lpstr>
      <vt:lpstr>Solution:</vt:lpstr>
      <vt:lpstr>Estimator</vt:lpstr>
      <vt:lpstr>Why unequal probabilities?</vt:lpstr>
      <vt:lpstr>Coverage and sampling issues in SRS</vt:lpstr>
      <vt:lpstr>What to do:</vt:lpstr>
      <vt:lpstr>Weights</vt:lpstr>
      <vt:lpstr>Weights</vt:lpstr>
      <vt:lpstr>Next week</vt:lpstr>
    </vt:vector>
  </TitlesOfParts>
  <Company>Utrecht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analysis week 3  Simple Random Sampling</dc:title>
  <dc:creator>Lugtig, P.J. (Peter)</dc:creator>
  <cp:lastModifiedBy>Lugtig, P.J. (Peter)</cp:lastModifiedBy>
  <cp:revision>126</cp:revision>
  <cp:lastPrinted>2023-09-18T11:24:27Z</cp:lastPrinted>
  <dcterms:created xsi:type="dcterms:W3CDTF">2017-09-19T09:09:22Z</dcterms:created>
  <dcterms:modified xsi:type="dcterms:W3CDTF">2023-09-19T09:50:13Z</dcterms:modified>
</cp:coreProperties>
</file>